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379" r:id="rId3"/>
    <p:sldId id="399" r:id="rId4"/>
    <p:sldId id="400" r:id="rId5"/>
    <p:sldId id="402" r:id="rId6"/>
    <p:sldId id="408" r:id="rId7"/>
    <p:sldId id="407" r:id="rId8"/>
    <p:sldId id="406" r:id="rId9"/>
    <p:sldId id="409" r:id="rId10"/>
    <p:sldId id="410" r:id="rId11"/>
    <p:sldId id="427" r:id="rId12"/>
    <p:sldId id="412" r:id="rId13"/>
    <p:sldId id="411" r:id="rId14"/>
    <p:sldId id="405" r:id="rId15"/>
    <p:sldId id="404" r:id="rId16"/>
    <p:sldId id="403" r:id="rId17"/>
    <p:sldId id="413" r:id="rId18"/>
    <p:sldId id="420" r:id="rId19"/>
    <p:sldId id="423" r:id="rId20"/>
    <p:sldId id="424" r:id="rId21"/>
    <p:sldId id="425" r:id="rId22"/>
    <p:sldId id="422" r:id="rId23"/>
    <p:sldId id="442" r:id="rId24"/>
    <p:sldId id="443" r:id="rId25"/>
    <p:sldId id="449" r:id="rId26"/>
    <p:sldId id="434" r:id="rId27"/>
    <p:sldId id="435" r:id="rId28"/>
    <p:sldId id="436" r:id="rId29"/>
    <p:sldId id="444" r:id="rId30"/>
    <p:sldId id="445" r:id="rId31"/>
    <p:sldId id="446" r:id="rId32"/>
    <p:sldId id="439" r:id="rId33"/>
    <p:sldId id="440" r:id="rId34"/>
    <p:sldId id="441" r:id="rId35"/>
    <p:sldId id="414" r:id="rId36"/>
    <p:sldId id="415" r:id="rId37"/>
    <p:sldId id="448" r:id="rId38"/>
    <p:sldId id="401" r:id="rId39"/>
    <p:sldId id="429" r:id="rId40"/>
    <p:sldId id="430" r:id="rId41"/>
    <p:sldId id="437" r:id="rId42"/>
    <p:sldId id="447" r:id="rId43"/>
    <p:sldId id="431" r:id="rId44"/>
    <p:sldId id="432" r:id="rId45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4A687-3329-4098-A60C-1A3E31B77766}" type="datetimeFigureOut">
              <a:rPr lang="ms-MY" smtClean="0"/>
              <a:t>21/03/2018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AA3F-21CE-47A7-A731-68CDBA76AE9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5093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9D9E2D-CCC0-454C-95A7-9BF8ACD22A9F}" type="datetimeFigureOut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74F976-1E13-4257-9734-9740B97F0D4C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19801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21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527D9E-3FCC-4FB6-B8C4-526C75E7ACFF}" type="slidenum">
              <a:rPr lang="en-MY" altLang="en-US"/>
              <a:pPr/>
              <a:t>2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95249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13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90822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14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3436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15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15836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16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59602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17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9853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18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2686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19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03897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20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850659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21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5803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22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6242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5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56977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23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363973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24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734196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25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5990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26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38353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27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247267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28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68759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29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592641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30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089647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31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57655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32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47484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6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065293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33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937526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34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38562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35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90806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36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849261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ms-MY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C95E0ED-05CC-4BFA-A036-46ECBD0A6330}" type="slidenum">
              <a:rPr lang="en-MY" altLang="ms-MY"/>
              <a:pPr/>
              <a:t>39</a:t>
            </a:fld>
            <a:endParaRPr lang="en-MY" altLang="ms-MY"/>
          </a:p>
        </p:txBody>
      </p:sp>
    </p:spTree>
    <p:extLst>
      <p:ext uri="{BB962C8B-B14F-4D97-AF65-F5344CB8AC3E}">
        <p14:creationId xmlns:p14="http://schemas.microsoft.com/office/powerpoint/2010/main" val="3599907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ms-MY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E5129B6-F3D7-4C41-9D37-1AC52ACBA6A9}" type="slidenum">
              <a:rPr lang="en-MY" altLang="ms-MY"/>
              <a:pPr/>
              <a:t>40</a:t>
            </a:fld>
            <a:endParaRPr lang="en-MY" altLang="ms-MY"/>
          </a:p>
        </p:txBody>
      </p:sp>
    </p:spTree>
    <p:extLst>
      <p:ext uri="{BB962C8B-B14F-4D97-AF65-F5344CB8AC3E}">
        <p14:creationId xmlns:p14="http://schemas.microsoft.com/office/powerpoint/2010/main" val="82937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ms-MY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A76914-0CC1-4B9E-8D80-CDDABECF0294}" type="slidenum">
              <a:rPr lang="en-MY" altLang="ms-MY"/>
              <a:pPr/>
              <a:t>41</a:t>
            </a:fld>
            <a:endParaRPr lang="en-MY" altLang="ms-MY"/>
          </a:p>
        </p:txBody>
      </p:sp>
    </p:spTree>
    <p:extLst>
      <p:ext uri="{BB962C8B-B14F-4D97-AF65-F5344CB8AC3E}">
        <p14:creationId xmlns:p14="http://schemas.microsoft.com/office/powerpoint/2010/main" val="2023257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ms-MY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A76914-0CC1-4B9E-8D80-CDDABECF0294}" type="slidenum">
              <a:rPr lang="en-MY" altLang="ms-MY"/>
              <a:pPr/>
              <a:t>42</a:t>
            </a:fld>
            <a:endParaRPr lang="en-MY" altLang="ms-MY"/>
          </a:p>
        </p:txBody>
      </p:sp>
    </p:spTree>
    <p:extLst>
      <p:ext uri="{BB962C8B-B14F-4D97-AF65-F5344CB8AC3E}">
        <p14:creationId xmlns:p14="http://schemas.microsoft.com/office/powerpoint/2010/main" val="3717509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ms-MY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A76914-0CC1-4B9E-8D80-CDDABECF0294}" type="slidenum">
              <a:rPr lang="en-MY" altLang="ms-MY"/>
              <a:pPr/>
              <a:t>43</a:t>
            </a:fld>
            <a:endParaRPr lang="en-MY" altLang="ms-MY"/>
          </a:p>
        </p:txBody>
      </p:sp>
    </p:spTree>
    <p:extLst>
      <p:ext uri="{BB962C8B-B14F-4D97-AF65-F5344CB8AC3E}">
        <p14:creationId xmlns:p14="http://schemas.microsoft.com/office/powerpoint/2010/main" val="21538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7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51945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8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73761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9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90750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10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62550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11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89200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931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34173C-3642-432C-8CB5-05FBB3B2F961}" type="slidenum">
              <a:rPr lang="en-MY" altLang="en-US"/>
              <a:pPr/>
              <a:t>12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7642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CA3E-3AA4-42FB-8369-933C1404C23D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7245-205C-4A58-8F73-8C455992B5CD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27681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133-96F1-4563-878D-A0784172B4ED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3736-0A2E-48F1-835E-70002A766041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71005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C6B9-05D9-4FE2-855C-8BFE2C8FFC15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3E2B-947D-4F8F-AA22-ACBDE7B4E200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82480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F96B-49BB-4917-AD10-F48A452CDF03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A662-E9AF-449D-9230-6C4913B51E79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885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CE3B-F734-4E3A-AA0C-45844DF64217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5260-6E78-449E-AAAC-9531BD81553A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34796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4C8D-43E0-43E9-BC58-04E421D86DFF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7FBB-0789-4682-8D6B-1FDBBD43BD94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0366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07F9-58AB-4111-9084-7A6E247A74D7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38F0-07C7-4F1D-BF6B-FF7CE38E1160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0126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5D07-3C0A-4FFA-9734-849DBED244B8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182B-4256-4B90-86F9-2212BDA00610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6727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DDFF-A342-43F9-ABD5-F7D01B59F032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5CBBE-048B-4134-A71D-22BC086CA45C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84612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A7C9-7FDF-45A3-B03A-D9B2F8F5B9CC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BB3B-52E7-48FD-B939-F018FA6A2474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54724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745A-B112-4F53-A35C-E02383B43BE3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12FD-555C-43FB-AAC0-5CBF84F4CE13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7681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E9145B-4212-4505-B033-AA8F659A804B}" type="datetime1">
              <a:rPr lang="en-MY"/>
              <a:pPr>
                <a:defRPr/>
              </a:pPr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940200-4C07-43B3-BE0C-410352E94FAC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  <p:pic>
        <p:nvPicPr>
          <p:cNvPr id="7" name="Content Placeholder 4" descr="Inner-UPM-Template_Option-1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" y="102307"/>
            <a:ext cx="1651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018" y="97831"/>
            <a:ext cx="72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-UPM-Template_Option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76"/>
          <a:stretch>
            <a:fillRect/>
          </a:stretch>
        </p:blipFill>
        <p:spPr bwMode="auto">
          <a:xfrm>
            <a:off x="-1588" y="0"/>
            <a:ext cx="12192001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73813"/>
            <a:ext cx="121935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0" y="5132540"/>
            <a:ext cx="1219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20 Mac </a:t>
            </a:r>
            <a:r>
              <a:rPr lang="en-US" altLang="en-US" sz="2400" dirty="0"/>
              <a:t>2018, </a:t>
            </a:r>
            <a:r>
              <a:rPr lang="en-US" altLang="en-US" sz="2400" dirty="0" smtClean="0"/>
              <a:t>2.30 </a:t>
            </a:r>
            <a:r>
              <a:rPr lang="en-US" altLang="en-US" sz="2400" dirty="0" err="1" smtClean="0"/>
              <a:t>petang</a:t>
            </a:r>
            <a:endParaRPr lang="en-US" altLang="en-US" sz="2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di </a:t>
            </a:r>
            <a:r>
              <a:rPr lang="en-US" altLang="en-US" sz="2400" dirty="0" smtClean="0"/>
              <a:t>Auditorium </a:t>
            </a:r>
            <a:r>
              <a:rPr lang="en-US" altLang="en-US" sz="2400" dirty="0" err="1" smtClean="0"/>
              <a:t>Rashdan</a:t>
            </a:r>
            <a:r>
              <a:rPr lang="en-US" altLang="en-US" sz="2400" dirty="0" smtClean="0"/>
              <a:t> Baba, Tingkat 3, </a:t>
            </a:r>
            <a:r>
              <a:rPr lang="en-US" altLang="en-US" sz="2400" dirty="0" err="1" smtClean="0"/>
              <a:t>Bangunan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Pejabat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Timbalan</a:t>
            </a:r>
            <a:r>
              <a:rPr lang="en-US" altLang="en-US" sz="2400" dirty="0" smtClean="0"/>
              <a:t> Naib </a:t>
            </a:r>
            <a:r>
              <a:rPr lang="en-US" altLang="en-US" sz="2400" dirty="0" err="1" smtClean="0"/>
              <a:t>Canselor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Penyelidikan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Inovasi</a:t>
            </a:r>
            <a:r>
              <a:rPr lang="en-US" altLang="en-US" sz="2400" dirty="0" smtClean="0"/>
              <a:t>)</a:t>
            </a:r>
            <a:endParaRPr lang="en-MY" altLang="en-US" sz="2400" dirty="0"/>
          </a:p>
        </p:txBody>
      </p:sp>
      <p:sp>
        <p:nvSpPr>
          <p:cNvPr id="20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7733DE-A65A-431F-A57A-4B2708BEB1C5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7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1735" y="2729815"/>
            <a:ext cx="11857629" cy="2498261"/>
          </a:xfrm>
          <a:prstGeom prst="round2DiagRect">
            <a:avLst>
              <a:gd name="adj1" fmla="val 0"/>
              <a:gd name="adj2" fmla="val 25599"/>
            </a:avLst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Perjumpaan</a:t>
            </a:r>
            <a:r>
              <a:rPr lang="en-US" sz="3200" b="1" dirty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Juruaudit</a:t>
            </a:r>
            <a:r>
              <a:rPr lang="en-US" sz="3200" b="1" dirty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Dalaman</a:t>
            </a:r>
            <a:r>
              <a:rPr lang="en-US" sz="3200" b="1" dirty="0" smtClean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b="1" dirty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UPM &amp; PTJ) </a:t>
            </a:r>
            <a:r>
              <a:rPr lang="en-US" sz="3200" b="1" dirty="0" err="1" smtClean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Bersama</a:t>
            </a:r>
            <a:r>
              <a:rPr lang="en-US" sz="3200" b="1" dirty="0" smtClean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3200" b="1" dirty="0" smtClean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Juruaudit</a:t>
            </a:r>
            <a:r>
              <a:rPr lang="en-US" sz="3200" b="1" dirty="0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Lucida Handwriting" pitchFamily="66" charset="0"/>
                <a:ea typeface="Tahoma" panose="020B0604030504040204" pitchFamily="34" charset="0"/>
                <a:cs typeface="Tahoma" panose="020B0604030504040204" pitchFamily="34" charset="0"/>
              </a:rPr>
              <a:t>Dalaman</a:t>
            </a:r>
            <a:endParaRPr lang="en-US" sz="3200" b="1" dirty="0">
              <a:solidFill>
                <a:srgbClr val="C00000"/>
              </a:solidFill>
              <a:latin typeface="Lucida Handwriting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 KUALITI (QMS)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ISO 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9001:2015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TANGGUNGJAWAB JURUAUDIT DI PTJ DIAUDIT</a:t>
            </a:r>
            <a:endParaRPr lang="ms-MY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69368" y="1100016"/>
            <a:ext cx="10518742" cy="129433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590676" y="1123958"/>
            <a:ext cx="9561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Semak </a:t>
            </a:r>
            <a:r>
              <a:rPr lang="ms-MY" altLang="ms-MY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Laporan Semakan Kendiri – Jika ada penemuan (NCR/OFI) semak cadangan tindakan atau pelaksanaan tindakan </a:t>
            </a:r>
            <a:endParaRPr lang="ms-MY" altLang="ms-MY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ound Diagonal Corner Rectangle 28">
            <a:extLst>
              <a:ext uri="{FF2B5EF4-FFF2-40B4-BE49-F238E27FC236}"/>
            </a:extLst>
          </p:cNvPr>
          <p:cNvSpPr/>
          <p:nvPr/>
        </p:nvSpPr>
        <p:spPr>
          <a:xfrm>
            <a:off x="1028447" y="1327081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0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71180" y="2588909"/>
            <a:ext cx="10516929" cy="127378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70679" y="2662368"/>
            <a:ext cx="9817429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Semak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Pemeriksaan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Skop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OSH) –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tindakan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pembetulan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semak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tindakan</a:t>
            </a:r>
            <a:endParaRPr lang="ms-MY" altLang="ms-MY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 Diagonal Corner Rectangle 31">
            <a:extLst>
              <a:ext uri="{FF2B5EF4-FFF2-40B4-BE49-F238E27FC236}"/>
            </a:extLst>
          </p:cNvPr>
          <p:cNvSpPr/>
          <p:nvPr/>
        </p:nvSpPr>
        <p:spPr>
          <a:xfrm>
            <a:off x="933851" y="2839776"/>
            <a:ext cx="523130" cy="409468"/>
          </a:xfrm>
          <a:prstGeom prst="round2DiagRect">
            <a:avLst>
              <a:gd name="adj1" fmla="val 48255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3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8055" y="4023318"/>
            <a:ext cx="10500055" cy="88312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1507192" y="4040086"/>
            <a:ext cx="9644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Sahkan bukti </a:t>
            </a:r>
            <a:r>
              <a:rPr lang="ms-MY" altLang="ms-MY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pelaksanaan penemuan audit dalaman lepas (NCR dan OFI)</a:t>
            </a:r>
            <a:endParaRPr lang="ms-MY" altLang="ms-MY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ound Diagonal Corner Rectangle 34">
            <a:extLst>
              <a:ext uri="{FF2B5EF4-FFF2-40B4-BE49-F238E27FC236}"/>
            </a:extLst>
          </p:cNvPr>
          <p:cNvSpPr/>
          <p:nvPr/>
        </p:nvSpPr>
        <p:spPr>
          <a:xfrm>
            <a:off x="968064" y="4126509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8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1757" y="5001041"/>
            <a:ext cx="10516929" cy="11311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81256" y="5074499"/>
            <a:ext cx="981742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Sahkan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keberkesanan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tindakan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NCR Audit SIRIM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lepas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(PTJ yang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NCR)</a:t>
            </a:r>
            <a:endParaRPr lang="ms-MY" altLang="ms-MY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 Diagonal Corner Rectangle 39">
            <a:extLst>
              <a:ext uri="{FF2B5EF4-FFF2-40B4-BE49-F238E27FC236}"/>
            </a:extLst>
          </p:cNvPr>
          <p:cNvSpPr/>
          <p:nvPr/>
        </p:nvSpPr>
        <p:spPr>
          <a:xfrm>
            <a:off x="944428" y="5251907"/>
            <a:ext cx="523130" cy="409468"/>
          </a:xfrm>
          <a:prstGeom prst="round2DiagRect">
            <a:avLst>
              <a:gd name="adj1" fmla="val 48255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 Black" pitchFamily="34" charset="0"/>
              </a:rPr>
              <a:t>4</a:t>
            </a:r>
            <a:endParaRPr lang="en-US" sz="24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TANGGUNGJAWAB JURUAUDIT DI PTJ DIAUDIT</a:t>
            </a:r>
            <a:endParaRPr lang="ms-MY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69368" y="1100016"/>
            <a:ext cx="10518742" cy="83914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606442" y="1139724"/>
            <a:ext cx="9561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Sahkan pelaksanaan tindakan OFI Audit SIRIM lepas (bagi PTJ yang menerima OFI)  </a:t>
            </a:r>
            <a:endParaRPr lang="ms-MY" altLang="ms-MY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ound Diagonal Corner Rectangle 28">
            <a:extLst>
              <a:ext uri="{FF2B5EF4-FFF2-40B4-BE49-F238E27FC236}"/>
            </a:extLst>
          </p:cNvPr>
          <p:cNvSpPr/>
          <p:nvPr/>
        </p:nvSpPr>
        <p:spPr>
          <a:xfrm>
            <a:off x="1028447" y="1327081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 Black" pitchFamily="34" charset="0"/>
              </a:rPr>
              <a:t>5</a:t>
            </a:r>
            <a:endParaRPr lang="en-US" sz="24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0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71180" y="2147462"/>
            <a:ext cx="10516929" cy="143131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70679" y="2220920"/>
            <a:ext cx="9817429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Semak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tindakan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OFI Audit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lepas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PTJ lain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tindakan</a:t>
            </a:r>
            <a:r>
              <a:rPr lang="en-US" altLang="ms-MY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pencegahan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memastikan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penemuan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berulang</a:t>
            </a:r>
            <a:r>
              <a:rPr lang="en-US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ms-MY" altLang="ms-MY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 Diagonal Corner Rectangle 31">
            <a:extLst>
              <a:ext uri="{FF2B5EF4-FFF2-40B4-BE49-F238E27FC236}"/>
            </a:extLst>
          </p:cNvPr>
          <p:cNvSpPr/>
          <p:nvPr/>
        </p:nvSpPr>
        <p:spPr>
          <a:xfrm>
            <a:off x="933851" y="2398328"/>
            <a:ext cx="523130" cy="409468"/>
          </a:xfrm>
          <a:prstGeom prst="round2DiagRect">
            <a:avLst>
              <a:gd name="adj1" fmla="val 48255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 Black" pitchFamily="34" charset="0"/>
              </a:rPr>
              <a:t>6</a:t>
            </a:r>
            <a:endParaRPr lang="en-US" sz="24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3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8055" y="3897190"/>
            <a:ext cx="10500055" cy="180992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1507192" y="3992788"/>
            <a:ext cx="978091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ms-MY" altLang="ms-MY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Audit berdasarkan fungsi/skop PTJ mengikut </a:t>
            </a:r>
            <a:r>
              <a:rPr lang="ms-MY" altLang="ms-MY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Plan, Do, Check, Action - </a:t>
            </a:r>
            <a:r>
              <a:rPr lang="ms-MY" altLang="ms-MY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Nilai pelaksanaan proses </a:t>
            </a:r>
            <a:r>
              <a:rPr lang="ms-MY" alt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samada:</a:t>
            </a:r>
            <a:endParaRPr lang="ms-MY" altLang="ms-MY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ms-MY" altLang="ms-MY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Akur kepada perancangan &amp; keperluan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ms-MY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Dilaksana</a:t>
            </a:r>
            <a:r>
              <a:rPr lang="en-US" altLang="ms-MY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altLang="ms-MY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disenggara</a:t>
            </a:r>
            <a:r>
              <a:rPr lang="en-US" altLang="ms-MY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altLang="ms-MY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ms-MY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berkesan</a:t>
            </a:r>
            <a:endParaRPr lang="ms-MY" altLang="ms-MY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ms-MY" altLang="ms-MY" sz="18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ound Diagonal Corner Rectangle 34">
            <a:extLst>
              <a:ext uri="{FF2B5EF4-FFF2-40B4-BE49-F238E27FC236}"/>
            </a:extLst>
          </p:cNvPr>
          <p:cNvSpPr/>
          <p:nvPr/>
        </p:nvSpPr>
        <p:spPr>
          <a:xfrm>
            <a:off x="968064" y="4079211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 Black" pitchFamily="34" charset="0"/>
              </a:rPr>
              <a:t>7</a:t>
            </a:r>
            <a:endParaRPr lang="en-US" sz="24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2" descr="http://www.artisticcontrols.com/wp-content/uploads/images/upm_bintulu_sarawak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577988" y="3573016"/>
            <a:ext cx="5715000" cy="2609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17" descr="http://www.xpresi.org/wp-content/uploads/2015/02/UPM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68308" y="1585891"/>
            <a:ext cx="428625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53979" y="773261"/>
            <a:ext cx="1925997" cy="144016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Lokasi Audit</a:t>
            </a:r>
          </a:p>
        </p:txBody>
      </p:sp>
      <p:grpSp>
        <p:nvGrpSpPr>
          <p:cNvPr id="8" name="Group 6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3581180" y="250612"/>
            <a:ext cx="2962320" cy="1507321"/>
            <a:chOff x="-10640" y="1387052"/>
            <a:chExt cx="3175554" cy="1507144"/>
          </a:xfrm>
          <a:solidFill>
            <a:schemeClr val="accent3">
              <a:lumMod val="75000"/>
            </a:schemeClr>
          </a:solidFill>
        </p:grpSpPr>
        <p:sp>
          <p:nvSpPr>
            <p:cNvPr id="10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-10640" y="1387052"/>
              <a:ext cx="3175554" cy="1507144"/>
            </a:xfrm>
            <a:prstGeom prst="round2DiagRect">
              <a:avLst>
                <a:gd name="adj1" fmla="val 17320"/>
                <a:gd name="adj2" fmla="val 19498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0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" name="TextBox 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3130" y="1580676"/>
              <a:ext cx="3013881" cy="120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Semua PTJ </a:t>
              </a:r>
            </a:p>
            <a:p>
              <a:pPr algn="ctr"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 Kampus Serdang (termasuk </a:t>
              </a:r>
              <a:r>
                <a:rPr lang="ms-MY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 </a:t>
              </a: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PD)</a:t>
              </a:r>
              <a:endParaRPr lang="ms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ms-M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2" name="Elbow Connector 11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6537510" y="984250"/>
            <a:ext cx="723900" cy="2540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31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7034372" y="3014641"/>
            <a:ext cx="2560003" cy="893911"/>
            <a:chOff x="193459" y="1081492"/>
            <a:chExt cx="2558966" cy="830568"/>
          </a:xfrm>
          <a:solidFill>
            <a:schemeClr val="accent3">
              <a:lumMod val="75000"/>
            </a:schemeClr>
          </a:solidFill>
        </p:grpSpPr>
        <p:sp>
          <p:nvSpPr>
            <p:cNvPr id="14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3459" y="1081492"/>
              <a:ext cx="2558966" cy="830568"/>
            </a:xfrm>
            <a:prstGeom prst="round2DiagRect">
              <a:avLst>
                <a:gd name="adj1" fmla="val 28547"/>
                <a:gd name="adj2" fmla="val 32604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5" name="TextBox 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66954" y="1310254"/>
              <a:ext cx="2360569" cy="373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Kampus Bintulu</a:t>
              </a:r>
              <a:endParaRPr lang="ms-MY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6" name="Elbow Connector 15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7795603" y="2323307"/>
            <a:ext cx="796925" cy="550862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BAHASA PENULISAN DAN TEMPOH SEMAKAN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821328" y="1457599"/>
            <a:ext cx="9180513" cy="48220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2829391" y="1022624"/>
            <a:ext cx="6913563" cy="869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900829" y="1078187"/>
            <a:ext cx="6985000" cy="520142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s-MY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 Malaysia</a:t>
            </a:r>
          </a:p>
          <a:p>
            <a:pPr algn="ctr">
              <a:defRPr/>
            </a:pPr>
            <a:endParaRPr lang="ms-M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Semakan akan dibuat bermula dari </a:t>
            </a:r>
          </a:p>
          <a:p>
            <a:pPr algn="ctr">
              <a:defRPr/>
            </a:pPr>
            <a:r>
              <a:rPr lang="ms-MY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September 2017</a:t>
            </a:r>
            <a:endParaRPr lang="ms-MY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ms-MY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hingga kini </a:t>
            </a:r>
          </a:p>
          <a:p>
            <a:pPr algn="ctr"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(Selepas audit badan pensijilan lepas</a:t>
            </a:r>
            <a:r>
              <a:rPr lang="ms-MY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walaubagaimanapun Audit SIRIM akan datang boleh membuat semakan bermula rekod </a:t>
            </a:r>
            <a:r>
              <a:rPr lang="ms-MY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tahun lepas iaitu bermula Oktober 2015 kerana audit pensijilan semula  </a:t>
            </a:r>
            <a:endParaRPr lang="ms-MY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PEMBAHAGIAN JURUAUDIT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480832" y="2611031"/>
            <a:ext cx="9180513" cy="3162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2020582" y="1196568"/>
            <a:ext cx="7704138" cy="19129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2410244" y="3225780"/>
            <a:ext cx="216597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</a:t>
            </a:r>
            <a:endParaRPr lang="en-US" sz="8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4096340" y="1596891"/>
            <a:ext cx="468052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audit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B, C, D, E &amp; F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4554992" y="3386923"/>
            <a:ext cx="4592983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 </a:t>
            </a:r>
            <a:r>
              <a:rPr lang="en-US" sz="2800" b="1" spc="50" dirty="0" err="1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Juruaudit</a:t>
            </a:r>
            <a:r>
              <a:rPr lang="en-US" sz="28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UPM yang </a:t>
            </a:r>
            <a:r>
              <a:rPr lang="en-US" sz="2800" b="1" spc="50" dirty="0" err="1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bertugas</a:t>
            </a:r>
            <a:r>
              <a:rPr lang="en-US" sz="28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2763442" y="1206624"/>
            <a:ext cx="1146468" cy="18928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2517010" y="4351510"/>
            <a:ext cx="196880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423</a:t>
            </a:r>
            <a:endParaRPr lang="en-US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4628201" y="4765243"/>
            <a:ext cx="459298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 </a:t>
            </a:r>
            <a:r>
              <a:rPr lang="en-US" sz="2800" b="1" spc="50" dirty="0" err="1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Juruaudit</a:t>
            </a:r>
            <a:r>
              <a:rPr lang="en-US" sz="28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PTJ</a:t>
            </a:r>
          </a:p>
        </p:txBody>
      </p:sp>
    </p:spTree>
    <p:extLst>
      <p:ext uri="{BB962C8B-B14F-4D97-AF65-F5344CB8AC3E}">
        <p14:creationId xmlns:p14="http://schemas.microsoft.com/office/powerpoint/2010/main" val="3559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PEMBAHAGIAN KUMPULAN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895106" y="1109311"/>
            <a:ext cx="755967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 marL="1793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ms-MY" sz="2000" b="1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Ketua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Juruaudit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Dalaman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 : </a:t>
            </a:r>
            <a:r>
              <a:rPr lang="en-US" altLang="ms-MY" sz="20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Encik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Nasrudin</a:t>
            </a:r>
            <a:r>
              <a:rPr lang="en-US" altLang="ms-MY" sz="20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Yahya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 (FEM) </a:t>
            </a:r>
            <a:r>
              <a:rPr lang="en-US" altLang="ms-MY" sz="2000" b="1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Timbalan</a:t>
            </a:r>
            <a:r>
              <a:rPr lang="en-US" altLang="ms-MY" sz="20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b="1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Ketua</a:t>
            </a:r>
            <a:r>
              <a:rPr lang="en-US" altLang="ms-MY" sz="20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Juruaudit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 :  </a:t>
            </a:r>
            <a:r>
              <a:rPr lang="en-US" altLang="ms-MY" sz="20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Puan</a:t>
            </a:r>
            <a:r>
              <a:rPr lang="en-US" altLang="ms-MY" sz="20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Noraihan</a:t>
            </a:r>
            <a:r>
              <a:rPr lang="en-US" altLang="ms-MY" sz="20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Noordin</a:t>
            </a:r>
            <a:r>
              <a:rPr lang="en-US" altLang="ms-MY" sz="20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altLang="ms-MY" sz="2000" dirty="0">
                <a:latin typeface="Tahoma" pitchFamily="34" charset="0"/>
                <a:ea typeface="Calibri" pitchFamily="34" charset="0"/>
                <a:cs typeface="Tahoma" pitchFamily="34" charset="0"/>
              </a:rPr>
              <a:t>(</a:t>
            </a:r>
            <a:r>
              <a:rPr lang="en-US" altLang="ms-MY" sz="20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FK)</a:t>
            </a:r>
            <a:endParaRPr lang="en-US" altLang="ms-MY" sz="20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ms-MY" sz="1000" dirty="0">
              <a:ea typeface="Calibri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419071"/>
              </p:ext>
            </p:extLst>
          </p:nvPr>
        </p:nvGraphicFramePr>
        <p:xfrm>
          <a:off x="1678562" y="2145447"/>
          <a:ext cx="7992887" cy="3872494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08111">
                  <a:extLst>
                    <a:ext uri="{9D8B030D-6E8A-4147-A177-3AD203B41FA5}"/>
                  </a:extLst>
                </a:gridCol>
                <a:gridCol w="5760640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</a:tblGrid>
              <a:tr h="447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Kump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Kumpulan &amp; </a:t>
                      </a: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Timbalan</a:t>
                      </a:r>
                      <a:r>
                        <a:rPr lang="en-MY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2000" b="1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</a:t>
                      </a:r>
                      <a:r>
                        <a:rPr lang="en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Sub </a:t>
                      </a: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Kump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5106" y="3037161"/>
            <a:ext cx="61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s-MY" sz="2800" b="1">
                <a:latin typeface="Tahoma" pitchFamily="34" charset="0"/>
                <a:cs typeface="Tahoma" pitchFamily="34" charset="0"/>
              </a:rPr>
              <a:t>A</a:t>
            </a:r>
            <a:endParaRPr lang="en-MY" altLang="ms-MY" sz="2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2746006" y="2894286"/>
            <a:ext cx="532765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Encik </a:t>
            </a:r>
            <a:r>
              <a:rPr lang="ms-M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Nasrudin Yahya (</a:t>
            </a: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Ketua)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Noraihan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Noordin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(Tim.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8478468" y="3067324"/>
            <a:ext cx="1279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95106" y="3886474"/>
            <a:ext cx="61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s-MY" sz="2800" b="1">
                <a:latin typeface="Tahoma" pitchFamily="34" charset="0"/>
                <a:cs typeface="Tahoma" pitchFamily="34" charset="0"/>
              </a:rPr>
              <a:t>B</a:t>
            </a:r>
            <a:endParaRPr lang="en-MY" altLang="ms-MY" sz="2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2731718" y="3732486"/>
            <a:ext cx="572293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 Aziah Hj. </a:t>
            </a:r>
            <a:r>
              <a:rPr lang="ms-M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Noh (</a:t>
            </a: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Ketua)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Encik Mohd Naim Mohd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Ishak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8454656" y="3875361"/>
            <a:ext cx="1360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M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95106" y="4678636"/>
            <a:ext cx="614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s-MY" sz="2800" b="1">
                <a:latin typeface="Tahoma" pitchFamily="34" charset="0"/>
                <a:cs typeface="Tahoma" pitchFamily="34" charset="0"/>
              </a:rPr>
              <a:t>C</a:t>
            </a:r>
            <a:endParaRPr lang="en-MY" altLang="ms-MY" sz="2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736481" y="4569099"/>
            <a:ext cx="5180012" cy="764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Encik Jamali </a:t>
            </a:r>
            <a:r>
              <a:rPr lang="ms-M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Janib (</a:t>
            </a: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Ketua)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Tamin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8527681" y="4702449"/>
            <a:ext cx="1214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M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95106" y="5385074"/>
            <a:ext cx="614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s-MY" sz="2800" b="1">
                <a:latin typeface="Tahoma" pitchFamily="34" charset="0"/>
                <a:cs typeface="Tahoma" pitchFamily="34" charset="0"/>
              </a:rPr>
              <a:t>D</a:t>
            </a:r>
            <a:endParaRPr lang="en-MY" altLang="ms-MY" sz="2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2711081" y="5277124"/>
            <a:ext cx="5899150" cy="764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Encik Mat Razi </a:t>
            </a:r>
            <a:r>
              <a:rPr lang="ms-M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Abdullah (</a:t>
            </a: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Ketua)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Latifah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Amir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8527681" y="5408886"/>
            <a:ext cx="1214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M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PEMBAHAGIAN KUMPULAN</a:t>
            </a:r>
            <a:endParaRPr lang="ms-MY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562570"/>
              </p:ext>
            </p:extLst>
          </p:nvPr>
        </p:nvGraphicFramePr>
        <p:xfrm>
          <a:off x="1340069" y="1675239"/>
          <a:ext cx="9065172" cy="2939198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982635">
                  <a:extLst>
                    <a:ext uri="{9D8B030D-6E8A-4147-A177-3AD203B41FA5}"/>
                  </a:extLst>
                </a:gridCol>
                <a:gridCol w="6679964">
                  <a:extLst>
                    <a:ext uri="{9D8B030D-6E8A-4147-A177-3AD203B41FA5}"/>
                  </a:extLst>
                </a:gridCol>
                <a:gridCol w="1402573">
                  <a:extLst>
                    <a:ext uri="{9D8B030D-6E8A-4147-A177-3AD203B41FA5}"/>
                  </a:extLst>
                </a:gridCol>
              </a:tblGrid>
              <a:tr h="447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Kump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Kumpulan &amp; </a:t>
                      </a: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Timbalan</a:t>
                      </a:r>
                      <a:r>
                        <a:rPr lang="en-MY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2000" b="1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</a:t>
                      </a:r>
                      <a:r>
                        <a:rPr lang="en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Sub </a:t>
                      </a:r>
                      <a:r>
                        <a:rPr lang="en-MY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Kump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  <a:tr h="745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02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69593" y="2501731"/>
            <a:ext cx="61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s-MY" sz="2800" b="1" dirty="0">
                <a:latin typeface="Tahoma" pitchFamily="34" charset="0"/>
                <a:cs typeface="Tahoma" pitchFamily="34" charset="0"/>
              </a:rPr>
              <a:t>E</a:t>
            </a:r>
            <a:endParaRPr lang="en-MY" altLang="ms-MY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380593" y="2319169"/>
            <a:ext cx="56585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Encik Mohd Sopian Mohd Zin (</a:t>
            </a:r>
            <a:r>
              <a:rPr lang="ms-M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Salinah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9097591" y="2496744"/>
            <a:ext cx="1279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M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69593" y="3231981"/>
            <a:ext cx="61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s-MY" sz="2800" b="1">
                <a:latin typeface="Tahoma" pitchFamily="34" charset="0"/>
                <a:cs typeface="Tahoma" pitchFamily="34" charset="0"/>
              </a:rPr>
              <a:t>F</a:t>
            </a:r>
            <a:endParaRPr lang="en-MY" altLang="ms-MY" sz="2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2407514" y="3076406"/>
            <a:ext cx="563165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 Norbayah Ahmad </a:t>
            </a:r>
            <a:r>
              <a:rPr lang="ms-M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Ketua)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Abdul Mohamad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Omar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9016629" y="3223984"/>
            <a:ext cx="1360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68792" y="4009856"/>
            <a:ext cx="40020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ms-MY" sz="2400" dirty="0" err="1">
                <a:latin typeface="Tahoma" pitchFamily="34" charset="0"/>
                <a:cs typeface="Tahoma" pitchFamily="34" charset="0"/>
              </a:rPr>
              <a:t>Jumlah</a:t>
            </a:r>
            <a:r>
              <a:rPr lang="en-US" altLang="ms-MY" sz="2400" dirty="0">
                <a:latin typeface="Tahoma" pitchFamily="34" charset="0"/>
                <a:cs typeface="Tahoma" pitchFamily="34" charset="0"/>
              </a:rPr>
              <a:t> Sub Kumpulan</a:t>
            </a: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946778" y="3955087"/>
            <a:ext cx="15811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s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41</a:t>
            </a:r>
            <a:endParaRPr lang="en-MY" altLang="ms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00974"/>
              </p:ext>
            </p:extLst>
          </p:nvPr>
        </p:nvGraphicFramePr>
        <p:xfrm>
          <a:off x="857279" y="2649943"/>
          <a:ext cx="10340729" cy="3232014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Audit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	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Audit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Mesyuarat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Kajian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Semula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kecukupan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sumber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manusia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MY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Pusat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(PTJ)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7279" y="1638620"/>
            <a:ext cx="1585692" cy="378693"/>
          </a:xfrm>
          <a:prstGeom prst="rect">
            <a:avLst/>
          </a:prstGeom>
          <a:solidFill>
            <a:srgbClr val="D60093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A</a:t>
            </a: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810" y="1537900"/>
            <a:ext cx="871901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Jaminan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Kualiti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Korporat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Bursar (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Kecukupan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kewangan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Pendaftar (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Kecukupan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828" y="2033408"/>
            <a:ext cx="1948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M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(4 -5 April 2018)</a:t>
            </a:r>
          </a:p>
        </p:txBody>
      </p:sp>
    </p:spTree>
    <p:extLst>
      <p:ext uri="{BB962C8B-B14F-4D97-AF65-F5344CB8AC3E}">
        <p14:creationId xmlns:p14="http://schemas.microsoft.com/office/powerpoint/2010/main" val="19773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480454"/>
              </p:ext>
            </p:extLst>
          </p:nvPr>
        </p:nvGraphicFramePr>
        <p:xfrm>
          <a:off x="811459" y="2003557"/>
          <a:ext cx="10340729" cy="3232014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Audit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18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	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MY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</a:t>
                      </a:r>
                      <a:r>
                        <a:rPr lang="en-MY" sz="18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Entiti</a:t>
                      </a:r>
                      <a:r>
                        <a:rPr lang="en-MY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berkaitan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PTJ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berkenaan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pelanggan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7279" y="1149874"/>
            <a:ext cx="1585692" cy="378693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B</a:t>
            </a: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810" y="1049154"/>
            <a:ext cx="8719017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BKU, P. PEND, PPPA, IDEC, TPU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3324" y="1544662"/>
            <a:ext cx="2333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M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(26 – 27 Mac 2018)</a:t>
            </a:r>
          </a:p>
        </p:txBody>
      </p:sp>
    </p:spTree>
    <p:extLst>
      <p:ext uri="{BB962C8B-B14F-4D97-AF65-F5344CB8AC3E}">
        <p14:creationId xmlns:p14="http://schemas.microsoft.com/office/powerpoint/2010/main" val="4370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45428"/>
              </p:ext>
            </p:extLst>
          </p:nvPr>
        </p:nvGraphicFramePr>
        <p:xfrm>
          <a:off x="299545" y="1956239"/>
          <a:ext cx="11603421" cy="4108314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1603421">
                  <a:extLst>
                    <a:ext uri="{9D8B030D-6E8A-4147-A177-3AD203B41FA5}"/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Audit</a:t>
                      </a:r>
                      <a:endParaRPr lang="en-MY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MY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MY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endParaRPr lang="en-MY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Entiti</a:t>
                      </a:r>
                      <a:r>
                        <a:rPr lang="en-MY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berkaitan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PTJ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berkenaan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pelanggan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7279" y="1149874"/>
            <a:ext cx="1585692" cy="378693"/>
          </a:xfrm>
          <a:prstGeom prst="rect">
            <a:avLst/>
          </a:prstGeom>
          <a:solidFill>
            <a:srgbClr val="660066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C</a:t>
            </a: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9448" y="1049154"/>
            <a:ext cx="871901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TNCPI, CADE, PPUU, FBMK, FPAS, FS, FP, FH, FPV, INTROP, IKDPM, IPPH, IPPM, ITMA, INSPEM, KOLEJ KEDIAMAN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780" y="1544662"/>
            <a:ext cx="2364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M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(28 – 29 Mac 2018)</a:t>
            </a:r>
          </a:p>
        </p:txBody>
      </p:sp>
    </p:spTree>
    <p:extLst>
      <p:ext uri="{BB962C8B-B14F-4D97-AF65-F5344CB8AC3E}">
        <p14:creationId xmlns:p14="http://schemas.microsoft.com/office/powerpoint/2010/main" val="4370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952500"/>
            <a:ext cx="80152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7088" y="129957"/>
            <a:ext cx="9055100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PENGEKALAN 3 PENSIJILAN ISO UPM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9625" y="170261"/>
            <a:ext cx="9080500" cy="52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latin typeface="Arial" panose="020B0604020202020204" pitchFamily="34" charset="0"/>
                <a:cs typeface="Arial" panose="020B0604020202020204" pitchFamily="34" charset="0"/>
              </a:rPr>
              <a:t>PENGISIAN</a:t>
            </a:r>
          </a:p>
        </p:txBody>
      </p:sp>
      <p:sp>
        <p:nvSpPr>
          <p:cNvPr id="8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FE080-9AAC-4440-A5A0-5FDBBB6D8268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097088" y="1356247"/>
            <a:ext cx="6345237" cy="1493837"/>
            <a:chOff x="107635" y="55013"/>
            <a:chExt cx="4042291" cy="1495232"/>
          </a:xfrm>
        </p:grpSpPr>
        <p:sp>
          <p:nvSpPr>
            <p:cNvPr id="12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635" y="55013"/>
              <a:ext cx="4042291" cy="149523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3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95" y="158296"/>
              <a:ext cx="4019031" cy="12012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715963" indent="-4445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  <a:defRPr/>
              </a:pP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1. Taklimat </a:t>
              </a:r>
              <a:r>
                <a:rPr lang="ms-MY" altLang="ms-MY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Pemahaman &amp; Pelaksanaan ISO 9001:2015 oleh Ketua Bahagian Pengurusan Kualiti Perkhidmatan </a:t>
              </a:r>
              <a:endParaRPr lang="ms-MY" altLang="ms-MY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2991372" y="3345337"/>
            <a:ext cx="6273800" cy="957262"/>
            <a:chOff x="107505" y="54670"/>
            <a:chExt cx="3404146" cy="958281"/>
          </a:xfrm>
        </p:grpSpPr>
        <p:sp>
          <p:nvSpPr>
            <p:cNvPr id="15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505" y="54670"/>
              <a:ext cx="3404146" cy="958281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6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58" y="59437"/>
              <a:ext cx="2963123" cy="8311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442913" indent="-442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2. Taklimat </a:t>
              </a:r>
              <a:r>
                <a:rPr lang="ms-MY" altLang="ms-MY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Pelaksanaan Audit oleh Ketua </a:t>
              </a: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Juruaudit Dalaman QMS</a:t>
              </a:r>
              <a:endParaRPr lang="ms-MY" altLang="ms-MY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4430902" y="4668577"/>
            <a:ext cx="6273800" cy="1354137"/>
            <a:chOff x="107505" y="54670"/>
            <a:chExt cx="3404146" cy="1356701"/>
          </a:xfrm>
        </p:grpSpPr>
        <p:sp>
          <p:nvSpPr>
            <p:cNvPr id="18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505" y="54670"/>
              <a:ext cx="3404146" cy="1356701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9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57" y="59441"/>
              <a:ext cx="3047538" cy="12024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442913" indent="-442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ms-MY" altLang="ms-MY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3. </a:t>
              </a: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Taklimat Penggunaan Sistem Pengurusan Audit Dalaman </a:t>
              </a:r>
              <a:r>
                <a:rPr lang="ms-MY" altLang="ms-MY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(online</a:t>
              </a:r>
              <a:r>
                <a:rPr lang="ms-MY" altLang="ms-MY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 </a:t>
              </a:r>
              <a:r>
                <a:rPr lang="ms-MY" altLang="ms-MY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oleh Penyelaras Audit</a:t>
              </a:r>
              <a:endParaRPr lang="ms-MY" altLang="ms-MY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89135"/>
              </p:ext>
            </p:extLst>
          </p:nvPr>
        </p:nvGraphicFramePr>
        <p:xfrm>
          <a:off x="299545" y="1956239"/>
          <a:ext cx="11603421" cy="4108314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1603421">
                  <a:extLst>
                    <a:ext uri="{9D8B030D-6E8A-4147-A177-3AD203B41FA5}"/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Audit</a:t>
                      </a:r>
                      <a:endParaRPr lang="en-MY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MY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MY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endParaRPr lang="en-MY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Entiti</a:t>
                      </a:r>
                      <a:r>
                        <a:rPr lang="en-MY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berkaitan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PTJ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berkenaan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pelanggan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79448" y="1049154"/>
            <a:ext cx="871901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TNCHEPA, TNCJINM, BAKD, PIC, PENERBIT, PSAS, PKU, FSKTM, FRSB, FEM, FK, FPSK, IBS, IPSAS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67" y="1091545"/>
            <a:ext cx="1601721" cy="378693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D</a:t>
            </a: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930" y="1486333"/>
            <a:ext cx="1948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M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(2 -3 April 2018)</a:t>
            </a:r>
          </a:p>
        </p:txBody>
      </p:sp>
    </p:spTree>
    <p:extLst>
      <p:ext uri="{BB962C8B-B14F-4D97-AF65-F5344CB8AC3E}">
        <p14:creationId xmlns:p14="http://schemas.microsoft.com/office/powerpoint/2010/main" val="14166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07702"/>
              </p:ext>
            </p:extLst>
          </p:nvPr>
        </p:nvGraphicFramePr>
        <p:xfrm>
          <a:off x="299545" y="1956239"/>
          <a:ext cx="11603421" cy="4108314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1603421">
                  <a:extLst>
                    <a:ext uri="{9D8B030D-6E8A-4147-A177-3AD203B41FA5}"/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Audit</a:t>
                      </a:r>
                      <a:endParaRPr lang="en-MY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MY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MY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endParaRPr lang="en-MY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	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Entiti</a:t>
                      </a:r>
                      <a:r>
                        <a:rPr lang="en-MY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berkaitan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PTJ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berkenaan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pelanggan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79448" y="1049154"/>
            <a:ext cx="871901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PNC, BURSAR, PASP, CALC, PKSSAAS, PIU, SPS, FEP, FPP, FBSB, FSTM, ITAFOS, IKP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67" y="1091545"/>
            <a:ext cx="1601721" cy="3786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E</a:t>
            </a: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930" y="1486333"/>
            <a:ext cx="1948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M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(4 - 5 Apr 2018)</a:t>
            </a:r>
          </a:p>
        </p:txBody>
      </p:sp>
    </p:spTree>
    <p:extLst>
      <p:ext uri="{BB962C8B-B14F-4D97-AF65-F5344CB8AC3E}">
        <p14:creationId xmlns:p14="http://schemas.microsoft.com/office/powerpoint/2010/main" val="11192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13809"/>
              </p:ext>
            </p:extLst>
          </p:nvPr>
        </p:nvGraphicFramePr>
        <p:xfrm>
          <a:off x="857279" y="2035069"/>
          <a:ext cx="10340729" cy="4213470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39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Audit</a:t>
                      </a:r>
                      <a:endParaRPr lang="en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238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MY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MY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</a:t>
                      </a:r>
                      <a:r>
                        <a:rPr lang="en-MY" sz="18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Prasiswazah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	</a:t>
                      </a:r>
                      <a:r>
                        <a:rPr lang="en-MY" sz="18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Entiti</a:t>
                      </a:r>
                      <a:r>
                        <a:rPr lang="en-MY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berkaitan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PTJ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berkenaan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pelanggan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7279" y="1023746"/>
            <a:ext cx="1585692" cy="378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F</a:t>
            </a:r>
            <a:endParaRPr lang="en-MY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810" y="1048486"/>
            <a:ext cx="8719017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UPM KAMPUS BINTULU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828" y="1418534"/>
            <a:ext cx="1948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M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(2 -5 April 2018)</a:t>
            </a:r>
          </a:p>
        </p:txBody>
      </p:sp>
    </p:spTree>
    <p:extLst>
      <p:ext uri="{BB962C8B-B14F-4D97-AF65-F5344CB8AC3E}">
        <p14:creationId xmlns:p14="http://schemas.microsoft.com/office/powerpoint/2010/main" val="4370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4792" t="18025" r="13889" b="10740"/>
          <a:stretch/>
        </p:blipFill>
        <p:spPr>
          <a:xfrm>
            <a:off x="8689448" y="2283622"/>
            <a:ext cx="3318179" cy="424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KEPERLUAN JURUAUDIT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05" t="19136" r="36389" b="46420"/>
          <a:stretch/>
        </p:blipFill>
        <p:spPr>
          <a:xfrm>
            <a:off x="3113049" y="1540934"/>
            <a:ext cx="1585951" cy="2175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8125" t="13704" r="50070" b="30864"/>
          <a:stretch/>
        </p:blipFill>
        <p:spPr>
          <a:xfrm>
            <a:off x="454515" y="1316359"/>
            <a:ext cx="2658533" cy="380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>
            <a:extLst>
              <a:ext uri="{FF2B5EF4-FFF2-40B4-BE49-F238E27FC236}"/>
            </a:extLst>
          </p:cNvPr>
          <p:cNvSpPr/>
          <p:nvPr/>
        </p:nvSpPr>
        <p:spPr>
          <a:xfrm>
            <a:off x="3113049" y="3276600"/>
            <a:ext cx="1585951" cy="179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174703" y="947027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MS ISO 9001:2015 </a:t>
            </a:r>
            <a:endParaRPr lang="ms-MY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903" t="18025" r="52709" b="10740"/>
          <a:stretch/>
        </p:blipFill>
        <p:spPr>
          <a:xfrm>
            <a:off x="5074217" y="1274233"/>
            <a:ext cx="3826934" cy="488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463102" y="904901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Borang</a:t>
            </a:r>
            <a:r>
              <a:rPr lang="en-MY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Nota Audit</a:t>
            </a:r>
            <a:endParaRPr lang="ms-MY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4792" t="18025" r="13889" b="10740"/>
          <a:stretch/>
        </p:blipFill>
        <p:spPr>
          <a:xfrm>
            <a:off x="5889246" y="1029755"/>
            <a:ext cx="2943631" cy="376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PENULISAN NOTA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903" t="18025" r="52709" b="10740"/>
          <a:stretch/>
        </p:blipFill>
        <p:spPr>
          <a:xfrm>
            <a:off x="248216" y="1064167"/>
            <a:ext cx="3993583" cy="509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05569" y="157242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9001:2015</a:t>
            </a:r>
            <a:endParaRPr lang="ms-MY" sz="1400" dirty="0"/>
          </a:p>
        </p:txBody>
      </p:sp>
      <p:sp>
        <p:nvSpPr>
          <p:cNvPr id="12" name="Rectangle 11"/>
          <p:cNvSpPr/>
          <p:nvPr/>
        </p:nvSpPr>
        <p:spPr>
          <a:xfrm>
            <a:off x="1497912" y="1933289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Jaminan Kualiti</a:t>
            </a:r>
            <a:endParaRPr lang="ms-MY" sz="1400" dirty="0"/>
          </a:p>
        </p:txBody>
      </p:sp>
      <p:sp>
        <p:nvSpPr>
          <p:cNvPr id="13" name="Rectangle 12"/>
          <p:cNvSpPr/>
          <p:nvPr/>
        </p:nvSpPr>
        <p:spPr>
          <a:xfrm>
            <a:off x="990334" y="2114486"/>
            <a:ext cx="1989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Bilik Mesyuarat CQA </a:t>
            </a:r>
            <a:endParaRPr lang="ms-MY" sz="1400" dirty="0"/>
          </a:p>
        </p:txBody>
      </p:sp>
      <p:sp>
        <p:nvSpPr>
          <p:cNvPr id="16" name="Rectangle 15"/>
          <p:cNvSpPr/>
          <p:nvPr/>
        </p:nvSpPr>
        <p:spPr>
          <a:xfrm>
            <a:off x="728424" y="2293095"/>
            <a:ext cx="1481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5 April 2018</a:t>
            </a:r>
            <a:endParaRPr lang="ms-MY" sz="1400" dirty="0"/>
          </a:p>
        </p:txBody>
      </p:sp>
      <p:sp>
        <p:nvSpPr>
          <p:cNvPr id="17" name="Rectangle 16"/>
          <p:cNvSpPr/>
          <p:nvPr/>
        </p:nvSpPr>
        <p:spPr>
          <a:xfrm>
            <a:off x="880824" y="2470896"/>
            <a:ext cx="2536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endParaRPr lang="ms-MY" sz="1400" dirty="0"/>
          </a:p>
        </p:txBody>
      </p:sp>
      <p:sp>
        <p:nvSpPr>
          <p:cNvPr id="18" name="Rectangle 17"/>
          <p:cNvSpPr/>
          <p:nvPr/>
        </p:nvSpPr>
        <p:spPr>
          <a:xfrm>
            <a:off x="2779833" y="5815421"/>
            <a:ext cx="152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Nasrudin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Yahya</a:t>
            </a:r>
            <a:endParaRPr lang="ms-MY" sz="1400" dirty="0"/>
          </a:p>
        </p:txBody>
      </p:sp>
      <p:sp>
        <p:nvSpPr>
          <p:cNvPr id="19" name="Right Brace 18"/>
          <p:cNvSpPr/>
          <p:nvPr/>
        </p:nvSpPr>
        <p:spPr>
          <a:xfrm>
            <a:off x="4297629" y="3379859"/>
            <a:ext cx="338667" cy="1602846"/>
          </a:xfrm>
          <a:prstGeom prst="rightBrace">
            <a:avLst>
              <a:gd name="adj1" fmla="val 3583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Rectangle 20"/>
          <p:cNvSpPr/>
          <p:nvPr/>
        </p:nvSpPr>
        <p:spPr>
          <a:xfrm>
            <a:off x="253774" y="2912766"/>
            <a:ext cx="2447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9.00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</a:t>
            </a:r>
            <a:endPara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Auditee, No.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endParaRPr lang="ms-MY" sz="1400" dirty="0"/>
          </a:p>
        </p:txBody>
      </p:sp>
      <p:sp>
        <p:nvSpPr>
          <p:cNvPr id="23" name="Rectangle 22"/>
          <p:cNvSpPr/>
          <p:nvPr/>
        </p:nvSpPr>
        <p:spPr>
          <a:xfrm>
            <a:off x="3700949" y="3693922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</a:t>
            </a:r>
            <a:endParaRPr lang="ms-MY" sz="1400" dirty="0"/>
          </a:p>
        </p:txBody>
      </p:sp>
      <p:sp>
        <p:nvSpPr>
          <p:cNvPr id="24" name="Rectangle 23"/>
          <p:cNvSpPr/>
          <p:nvPr/>
        </p:nvSpPr>
        <p:spPr>
          <a:xfrm>
            <a:off x="3718140" y="450378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  <a:endParaRPr lang="ms-MY" sz="1400" dirty="0"/>
          </a:p>
        </p:txBody>
      </p:sp>
      <p:sp>
        <p:nvSpPr>
          <p:cNvPr id="25" name="Rectangle 24"/>
          <p:cNvSpPr/>
          <p:nvPr/>
        </p:nvSpPr>
        <p:spPr>
          <a:xfrm>
            <a:off x="4707105" y="3613169"/>
            <a:ext cx="12462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Tandakan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penemuan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 NCR/OFI</a:t>
            </a:r>
            <a:endParaRPr lang="ms-MY" sz="1400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03164" y="596930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lang="ms-MY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54792" t="18025" r="13889" b="10740"/>
          <a:stretch/>
        </p:blipFill>
        <p:spPr>
          <a:xfrm>
            <a:off x="8917244" y="2470896"/>
            <a:ext cx="2943631" cy="376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9044244" y="5716648"/>
            <a:ext cx="25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Tamat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5.00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petang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ms-MY" sz="1400" dirty="0"/>
          </a:p>
        </p:txBody>
      </p:sp>
      <p:sp>
        <p:nvSpPr>
          <p:cNvPr id="28" name="Rectangle 27"/>
          <p:cNvSpPr/>
          <p:nvPr/>
        </p:nvSpPr>
        <p:spPr>
          <a:xfrm>
            <a:off x="8296730" y="481156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endParaRPr lang="ms-MY" sz="1400" dirty="0"/>
          </a:p>
        </p:txBody>
      </p:sp>
      <p:sp>
        <p:nvSpPr>
          <p:cNvPr id="29" name="Rectangle 28"/>
          <p:cNvSpPr/>
          <p:nvPr/>
        </p:nvSpPr>
        <p:spPr>
          <a:xfrm>
            <a:off x="11427743" y="623691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</a:t>
            </a:r>
            <a:endParaRPr lang="ms-MY" sz="1400" dirty="0"/>
          </a:p>
        </p:txBody>
      </p:sp>
      <p:sp>
        <p:nvSpPr>
          <p:cNvPr id="30" name="Rectangle 29"/>
          <p:cNvSpPr/>
          <p:nvPr/>
        </p:nvSpPr>
        <p:spPr>
          <a:xfrm>
            <a:off x="4615309" y="5989239"/>
            <a:ext cx="3579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Tandatangan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mukasurat</a:t>
            </a:r>
            <a:endParaRPr lang="ms-MY" sz="1400" dirty="0">
              <a:solidFill>
                <a:srgbClr val="7030A0"/>
              </a:solidFill>
            </a:endParaRPr>
          </a:p>
        </p:txBody>
      </p:sp>
      <p:grpSp>
        <p:nvGrpSpPr>
          <p:cNvPr id="31" name="Group 31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9044244" y="1166580"/>
            <a:ext cx="2560003" cy="1015663"/>
            <a:chOff x="193459" y="1034359"/>
            <a:chExt cx="2558966" cy="943692"/>
          </a:xfrm>
          <a:solidFill>
            <a:schemeClr val="accent3">
              <a:lumMod val="75000"/>
            </a:schemeClr>
          </a:solidFill>
        </p:grpSpPr>
        <p:sp>
          <p:nvSpPr>
            <p:cNvPr id="32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3459" y="1081492"/>
              <a:ext cx="2558966" cy="830568"/>
            </a:xfrm>
            <a:prstGeom prst="round2DiagRect">
              <a:avLst>
                <a:gd name="adj1" fmla="val 28547"/>
                <a:gd name="adj2" fmla="val 32604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33" name="TextBox 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92657" y="1034359"/>
              <a:ext cx="2360569" cy="943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ms-MY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Semua Juruaudit perlu mencatat nota audit</a:t>
              </a:r>
              <a:endParaRPr lang="ms-MY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2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</a:t>
            </a:r>
            <a:r>
              <a:rPr lang="ms-MY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PDCA</a:t>
            </a:r>
            <a:endParaRPr lang="ms-MY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15" t="16327" r="21173" b="16461"/>
          <a:stretch/>
        </p:blipFill>
        <p:spPr>
          <a:xfrm>
            <a:off x="2472613" y="1110343"/>
            <a:ext cx="6815522" cy="497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601617" y="1418254"/>
            <a:ext cx="783771" cy="690465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ms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4417" y="1514671"/>
            <a:ext cx="783771" cy="690465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ms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00124" y="4848810"/>
            <a:ext cx="783771" cy="690465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ms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1616" y="4848810"/>
            <a:ext cx="783771" cy="690465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ms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SKOP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86302"/>
              </p:ext>
            </p:extLst>
          </p:nvPr>
        </p:nvGraphicFramePr>
        <p:xfrm>
          <a:off x="811459" y="1388683"/>
          <a:ext cx="10340729" cy="3939159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1279040">
                <a:tc>
                  <a:txBody>
                    <a:bodyPr/>
                    <a:lstStyle/>
                    <a:p>
                      <a:pPr marL="568325" indent="-5683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36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MY" sz="3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MY" sz="3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Konteks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organisasi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isu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pihak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berkepentingan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tanggungjawab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maklumat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didokumenkan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dokumen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rekod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Kawalan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Ketakakuran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Tindakan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Pembetulan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Komunikasi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Objektif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pernyataan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risiko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peluang</a:t>
                      </a:r>
                      <a:endParaRPr lang="en-MY" sz="3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19056" y="1019351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MY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PTJ yang </a:t>
            </a:r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diaudit</a:t>
            </a:r>
            <a:endParaRPr lang="ms-MY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proses mengaudit mengikut skop 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766" y="1340097"/>
            <a:ext cx="8823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/>
            <a:r>
              <a:rPr lang="ms-MY" sz="2400" b="1" dirty="0" smtClean="0"/>
              <a:t>1. Konteks organisasi (Isu dalaman, isu luaran dan pihak berkepentingan) serta pernyataan risiko </a:t>
            </a:r>
            <a:endParaRPr lang="ms-MY" sz="2400" b="1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1854" r="37719" b="17672"/>
          <a:stretch/>
        </p:blipFill>
        <p:spPr bwMode="auto">
          <a:xfrm>
            <a:off x="777766" y="2281453"/>
            <a:ext cx="5865334" cy="3851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3001" r="9247" b="10452"/>
          <a:stretch/>
        </p:blipFill>
        <p:spPr bwMode="auto">
          <a:xfrm>
            <a:off x="5619071" y="2443655"/>
            <a:ext cx="6157769" cy="2979682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00728" y="5530331"/>
            <a:ext cx="5091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 smtClean="0"/>
              <a:t>Audit  TWP PTJ sebagai Pengerusi JK Pengurusan risiko PTJ.  Sahkan pelaksanaan kawalan sedia ada dan strategi tindakan yang telah dilaksanakan. Komunikasi kepada warga PTJ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7019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proses mengaudit mengikut skop </a:t>
            </a: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633" y="1890431"/>
            <a:ext cx="882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/>
            <a:r>
              <a:rPr lang="ms-MY" sz="2400" b="1" dirty="0" smtClean="0"/>
              <a:t>2. </a:t>
            </a:r>
            <a:r>
              <a:rPr lang="nn-NO" sz="2400" b="1" dirty="0" smtClean="0"/>
              <a:t>Komunikasi (Dasar Kualiti dan Objektif Kualiti)</a:t>
            </a:r>
            <a:endParaRPr lang="ms-MY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10230" y="2522155"/>
            <a:ext cx="920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000" b="1" dirty="0" smtClean="0"/>
              <a:t>Semak kaedah komunikasi bagi hebahan dasar kualiti QMS terkini serta objektif kualiti (KPI UPM, Pelan Fungsian &amp; Piagam Pelanggan)</a:t>
            </a:r>
            <a:endParaRPr lang="ms-MY" sz="2000" dirty="0"/>
          </a:p>
        </p:txBody>
      </p:sp>
    </p:spTree>
    <p:extLst>
      <p:ext uri="{BB962C8B-B14F-4D97-AF65-F5344CB8AC3E}">
        <p14:creationId xmlns:p14="http://schemas.microsoft.com/office/powerpoint/2010/main" val="419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SKOP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650424"/>
              </p:ext>
            </p:extLst>
          </p:nvPr>
        </p:nvGraphicFramePr>
        <p:xfrm>
          <a:off x="811459" y="1388683"/>
          <a:ext cx="10340729" cy="4140050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4140050">
                <a:tc>
                  <a:txBody>
                    <a:bodyPr/>
                    <a:lstStyle/>
                    <a:p>
                      <a:pPr marL="568325" indent="-5683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36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en-MY" sz="36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Prasiswazah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MY" sz="3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19056" y="1019351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MY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Fakulti</a:t>
            </a:r>
            <a:endParaRPr lang="ms-MY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-UPM-Template_Option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76"/>
          <a:stretch>
            <a:fillRect/>
          </a:stretch>
        </p:blipFill>
        <p:spPr bwMode="auto">
          <a:xfrm>
            <a:off x="-1588" y="0"/>
            <a:ext cx="12192001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73813"/>
            <a:ext cx="121935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7733DE-A65A-431F-A57A-4B2708BEB1C5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-1" y="2782889"/>
            <a:ext cx="12190413" cy="40592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1400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253314" y="2940922"/>
            <a:ext cx="11606589" cy="1743243"/>
          </a:xfrm>
          <a:prstGeom prst="rect">
            <a:avLst/>
          </a:prstGeom>
          <a:noFill/>
        </p:spPr>
        <p:txBody>
          <a:bodyPr wrap="square" lIns="80465" tIns="40232" rIns="80465" bIns="40232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1. TAKLIMAT </a:t>
            </a:r>
            <a:endParaRPr lang="en-US" sz="3600" b="1" spc="13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dobe Hebrew" pitchFamily="18" charset="-79"/>
            </a:endParaRP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PEMAHAMAN &amp; PELAKSANAAN </a:t>
            </a: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ISO 9001:2015</a:t>
            </a:r>
            <a:endParaRPr lang="en-US" sz="3600" b="1" spc="13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dobe Hebrew" pitchFamily="18" charset="-79"/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590794" y="5484819"/>
            <a:ext cx="8637373" cy="1189245"/>
          </a:xfrm>
          <a:prstGeom prst="rect">
            <a:avLst/>
          </a:prstGeom>
          <a:noFill/>
        </p:spPr>
        <p:txBody>
          <a:bodyPr lIns="80465" tIns="40232" rIns="80465" bIns="40232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spc="133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oleh</a:t>
            </a:r>
            <a:r>
              <a:rPr lang="en-US" sz="2400" b="1" spc="133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: </a:t>
            </a: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Puan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Noorizai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Hj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. Mohamad Noor</a:t>
            </a: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Ketua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Bahagian</a:t>
            </a:r>
            <a:r>
              <a:rPr lang="en-US" sz="2400" b="1" spc="133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Pengurusan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Kualiti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P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erkhidmatan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endParaRPr lang="en-US" b="1" spc="133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37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SKOP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946601"/>
              </p:ext>
            </p:extLst>
          </p:nvPr>
        </p:nvGraphicFramePr>
        <p:xfrm>
          <a:off x="811459" y="1388683"/>
          <a:ext cx="10340729" cy="4140050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4140050">
                <a:tc>
                  <a:txBody>
                    <a:bodyPr/>
                    <a:lstStyle/>
                    <a:p>
                      <a:pPr marL="568325" indent="-5683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36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en-MY" sz="36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Utama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Siswazah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Penyelidikan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Kesihatan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Pekerjaan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Penentukuran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Verifikasi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Peralatan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Keselamatan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Makmal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MY" sz="3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19056" y="1019351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MY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</a:t>
            </a:r>
            <a:endParaRPr lang="ms-MY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SKOP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741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134730"/>
              </p:ext>
            </p:extLst>
          </p:nvPr>
        </p:nvGraphicFramePr>
        <p:xfrm>
          <a:off x="811459" y="1388683"/>
          <a:ext cx="10340729" cy="3505050"/>
        </p:xfrm>
        <a:graphic>
          <a:graphicData uri="http://schemas.openxmlformats.org/drawingml/2006/table">
            <a:tbl>
              <a:tblPr>
                <a:effectLst>
                  <a:outerShdw blurRad="50800" dist="1143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0340729">
                  <a:extLst>
                    <a:ext uri="{9D8B030D-6E8A-4147-A177-3AD203B41FA5}"/>
                  </a:extLst>
                </a:gridCol>
              </a:tblGrid>
              <a:tr h="3505050">
                <a:tc>
                  <a:txBody>
                    <a:bodyPr/>
                    <a:lstStyle/>
                    <a:p>
                      <a:pPr marL="346075" indent="-3460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36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lang="en-MY" sz="36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Entiti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diaudit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Operasi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Perkhidmatan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skop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Sokongan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berkaitan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PTJ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berkenaan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contoh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cuti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kewangan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latihan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pengurusan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pelanggan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MY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sebagainya</a:t>
                      </a:r>
                      <a:r>
                        <a:rPr lang="en-MY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5179" marR="4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19056" y="1019351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MY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</a:t>
            </a:r>
            <a:r>
              <a:rPr lang="en-MY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Perkhidmatan</a:t>
            </a:r>
            <a:endParaRPr lang="ms-MY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Penulisan Laporan Ketakakuran (NCR)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372600" y="63934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959" t="9753" r="34930" b="46263"/>
          <a:stretch/>
        </p:blipFill>
        <p:spPr>
          <a:xfrm>
            <a:off x="319556" y="1202801"/>
            <a:ext cx="5567463" cy="442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4429" t="11429" r="34500" b="44889"/>
          <a:stretch/>
        </p:blipFill>
        <p:spPr>
          <a:xfrm>
            <a:off x="6025847" y="1202800"/>
            <a:ext cx="5598766" cy="442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0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Penulisan Laporan Ketakakuran (NCR)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372600" y="63934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583" t="12222" r="34375" b="54938"/>
          <a:stretch/>
        </p:blipFill>
        <p:spPr>
          <a:xfrm>
            <a:off x="200781" y="1189653"/>
            <a:ext cx="5621868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375" t="11605" r="34445" b="55473"/>
          <a:stretch/>
        </p:blipFill>
        <p:spPr>
          <a:xfrm>
            <a:off x="5935998" y="1665514"/>
            <a:ext cx="6072166" cy="360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3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Penulisan Peluang Penambahbaikan (OFI)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372600" y="639340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06" t="13950" r="34444" b="57901"/>
          <a:stretch/>
        </p:blipFill>
        <p:spPr>
          <a:xfrm>
            <a:off x="245532" y="1253066"/>
            <a:ext cx="5748423" cy="291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514" t="12470" r="34583" b="58148"/>
          <a:stretch/>
        </p:blipFill>
        <p:spPr>
          <a:xfrm>
            <a:off x="6188688" y="3180680"/>
            <a:ext cx="5572346" cy="29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 PENTING AUDIT DALAMAN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08023"/>
              </p:ext>
            </p:extLst>
          </p:nvPr>
        </p:nvGraphicFramePr>
        <p:xfrm>
          <a:off x="827088" y="1138238"/>
          <a:ext cx="8821409" cy="46385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321">
                  <a:extLst>
                    <a:ext uri="{9D8B030D-6E8A-4147-A177-3AD203B41FA5}"/>
                  </a:extLst>
                </a:gridCol>
                <a:gridCol w="1706798">
                  <a:extLst>
                    <a:ext uri="{9D8B030D-6E8A-4147-A177-3AD203B41FA5}"/>
                  </a:extLst>
                </a:gridCol>
                <a:gridCol w="3063234">
                  <a:extLst>
                    <a:ext uri="{9D8B030D-6E8A-4147-A177-3AD203B41FA5}"/>
                  </a:extLst>
                </a:gridCol>
                <a:gridCol w="3358056">
                  <a:extLst>
                    <a:ext uri="{9D8B030D-6E8A-4147-A177-3AD203B41FA5}"/>
                  </a:extLst>
                </a:gridCol>
              </a:tblGrid>
              <a:tr h="787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MY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6" marR="91446" marT="45704" marB="4570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Tarikh</a:t>
                      </a:r>
                      <a:endParaRPr lang="en-MY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6" marR="91446" marT="45704" marB="4570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Perkara</a:t>
                      </a:r>
                      <a:endParaRPr lang="en-MY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6" marR="91446" marT="45704" marB="4570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Tempat</a:t>
                      </a:r>
                      <a:endParaRPr lang="en-MY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6" marR="91446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  <a:tr h="1259293">
                <a:tc>
                  <a:txBody>
                    <a:bodyPr/>
                    <a:lstStyle/>
                    <a:p>
                      <a:r>
                        <a:rPr lang="en-MY" sz="2400" dirty="0"/>
                        <a:t>1. 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26 Mac 2018 </a:t>
                      </a:r>
                      <a:r>
                        <a:rPr lang="en-MY" sz="2400" dirty="0"/>
                        <a:t>(9pg)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Mesyuarat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Pembukaan</a:t>
                      </a:r>
                      <a:r>
                        <a:rPr lang="en-US" sz="2400" dirty="0"/>
                        <a:t> Audit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 Dewan </a:t>
                      </a:r>
                      <a:r>
                        <a:rPr lang="en-US" sz="2400" dirty="0" err="1"/>
                        <a:t>Senat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extLst>
                  <a:ext uri="{0D108BD9-81ED-4DB2-BD59-A6C34878D82A}"/>
                </a:extLst>
              </a:tr>
              <a:tr h="1360770">
                <a:tc>
                  <a:txBody>
                    <a:bodyPr/>
                    <a:lstStyle/>
                    <a:p>
                      <a:r>
                        <a:rPr lang="en-US" sz="2400" dirty="0"/>
                        <a:t>2.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 Mac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/>
                        <a:t>hingga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smtClean="0"/>
                        <a:t>5 April 2018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Audit Kumpulan A, B, C, D &amp; E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PTJ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diaudit</a:t>
                      </a:r>
                      <a:r>
                        <a:rPr lang="en-US" sz="2400" baseline="0" dirty="0"/>
                        <a:t> di</a:t>
                      </a:r>
                    </a:p>
                    <a:p>
                      <a:pPr algn="l"/>
                      <a:r>
                        <a:rPr lang="en-US" sz="2400" dirty="0"/>
                        <a:t>UPM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Kampus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Serdang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extLst>
                  <a:ext uri="{0D108BD9-81ED-4DB2-BD59-A6C34878D82A}"/>
                </a:extLst>
              </a:tr>
              <a:tr h="1231376">
                <a:tc>
                  <a:txBody>
                    <a:bodyPr/>
                    <a:lstStyle/>
                    <a:p>
                      <a:r>
                        <a:rPr lang="en-MY" sz="2400" dirty="0"/>
                        <a:t>3.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</a:t>
                      </a:r>
                      <a:r>
                        <a:rPr lang="en-US" sz="2400" dirty="0" err="1" smtClean="0"/>
                        <a:t>hingga</a:t>
                      </a:r>
                      <a:r>
                        <a:rPr lang="en-US" sz="2400" dirty="0" smtClean="0"/>
                        <a:t> 5 April 2018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Audit Kumpulan </a:t>
                      </a:r>
                    </a:p>
                    <a:p>
                      <a:r>
                        <a:rPr lang="en-US" sz="2400" b="0" dirty="0">
                          <a:solidFill>
                            <a:schemeClr val="dk1"/>
                          </a:solidFill>
                        </a:rPr>
                        <a:t>F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PTJ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diaudit</a:t>
                      </a:r>
                      <a:r>
                        <a:rPr lang="en-US" sz="2400" baseline="0" dirty="0"/>
                        <a:t> di</a:t>
                      </a:r>
                    </a:p>
                    <a:p>
                      <a:pPr algn="l"/>
                      <a:r>
                        <a:rPr lang="en-US" sz="2400" dirty="0"/>
                        <a:t>UPM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Kampus</a:t>
                      </a:r>
                      <a:r>
                        <a:rPr lang="en-US" sz="2400" baseline="0" dirty="0"/>
                        <a:t> Bintulu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4" marB="4570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6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 PENTING AUDIT DALAMAN</a:t>
            </a: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0774"/>
              </p:ext>
            </p:extLst>
          </p:nvPr>
        </p:nvGraphicFramePr>
        <p:xfrm>
          <a:off x="1212850" y="861660"/>
          <a:ext cx="9980667" cy="53675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988">
                  <a:extLst>
                    <a:ext uri="{9D8B030D-6E8A-4147-A177-3AD203B41FA5}"/>
                  </a:extLst>
                </a:gridCol>
                <a:gridCol w="1537686">
                  <a:extLst>
                    <a:ext uri="{9D8B030D-6E8A-4147-A177-3AD203B41FA5}"/>
                  </a:extLst>
                </a:gridCol>
                <a:gridCol w="4603531">
                  <a:extLst>
                    <a:ext uri="{9D8B030D-6E8A-4147-A177-3AD203B41FA5}"/>
                  </a:extLst>
                </a:gridCol>
                <a:gridCol w="3263462">
                  <a:extLst>
                    <a:ext uri="{9D8B030D-6E8A-4147-A177-3AD203B41FA5}"/>
                  </a:extLst>
                </a:gridCol>
              </a:tblGrid>
              <a:tr h="42659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</a:t>
                      </a:r>
                      <a:r>
                        <a:rPr lang="en-U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MY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670" marB="456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Tarikh</a:t>
                      </a:r>
                      <a:endParaRPr lang="en-MY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670" marB="456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Perkara</a:t>
                      </a:r>
                      <a:endParaRPr lang="en-MY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670" marB="456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Tempat</a:t>
                      </a:r>
                      <a:endParaRPr lang="en-MY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670" marB="45670">
                    <a:solidFill>
                      <a:srgbClr val="C00000"/>
                    </a:solidFill>
                  </a:tcPr>
                </a:tc>
                <a:extLst>
                  <a:ext uri="{0D108BD9-81ED-4DB2-BD59-A6C34878D82A}"/>
                </a:extLst>
              </a:tr>
              <a:tr h="944718">
                <a:tc>
                  <a:txBody>
                    <a:bodyPr/>
                    <a:lstStyle/>
                    <a:p>
                      <a:r>
                        <a:rPr lang="en-US" sz="2200" dirty="0"/>
                        <a:t>4.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r>
                        <a:rPr lang="en-US" sz="2400" baseline="0" dirty="0" smtClean="0"/>
                        <a:t> Mac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– </a:t>
                      </a:r>
                      <a:r>
                        <a:rPr lang="en-US" sz="2400" dirty="0" smtClean="0"/>
                        <a:t>6 Apr.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r>
                        <a:rPr lang="ms-MY" sz="2200" kern="1200" dirty="0">
                          <a:effectLst/>
                        </a:rPr>
                        <a:t>Penulisan Penemuan Audit NCR dan OFI (Secara </a:t>
                      </a:r>
                      <a:r>
                        <a:rPr lang="ms-MY" sz="2200" i="1" kern="1200" dirty="0">
                          <a:effectLst/>
                        </a:rPr>
                        <a:t>online</a:t>
                      </a:r>
                      <a:r>
                        <a:rPr lang="ms-MY" sz="2200" kern="1200" dirty="0" smtClean="0">
                          <a:effectLst/>
                        </a:rPr>
                        <a:t>)</a:t>
                      </a:r>
                    </a:p>
                    <a:p>
                      <a:r>
                        <a:rPr lang="en-US" sz="22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Tarikh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akhir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input </a:t>
                      </a:r>
                      <a:r>
                        <a:rPr lang="en-US" sz="22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6/4 jam 9.00 </a:t>
                      </a:r>
                      <a:r>
                        <a:rPr lang="en-US" sz="22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pagi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extLst>
                  <a:ext uri="{0D108BD9-81ED-4DB2-BD59-A6C34878D82A}"/>
                </a:extLst>
              </a:tr>
              <a:tr h="826501">
                <a:tc>
                  <a:txBody>
                    <a:bodyPr/>
                    <a:lstStyle/>
                    <a:p>
                      <a:r>
                        <a:rPr lang="en-US" sz="2200" dirty="0"/>
                        <a:t>5.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r>
                        <a:rPr lang="en-US" sz="2400" baseline="0" dirty="0" smtClean="0"/>
                        <a:t> Mac </a:t>
                      </a:r>
                      <a:r>
                        <a:rPr lang="en-US" sz="2400" dirty="0" smtClean="0"/>
                        <a:t> – 5 Apr.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r>
                        <a:rPr lang="en-MY" sz="2200" dirty="0" err="1"/>
                        <a:t>Penyerahan</a:t>
                      </a:r>
                      <a:r>
                        <a:rPr lang="en-MY" sz="2200" dirty="0"/>
                        <a:t> Nota Audit </a:t>
                      </a:r>
                      <a:r>
                        <a:rPr lang="en-MY" sz="2200" dirty="0" err="1"/>
                        <a:t>Dalaman</a:t>
                      </a:r>
                      <a:r>
                        <a:rPr lang="en-MY" sz="2200" dirty="0"/>
                        <a:t> (</a:t>
                      </a:r>
                      <a:r>
                        <a:rPr lang="en-MY" sz="2200" dirty="0" err="1"/>
                        <a:t>muatnaik</a:t>
                      </a:r>
                      <a:r>
                        <a:rPr lang="en-MY" sz="2200" dirty="0"/>
                        <a:t> </a:t>
                      </a:r>
                      <a:r>
                        <a:rPr lang="en-MY" sz="2200" dirty="0" err="1"/>
                        <a:t>secara</a:t>
                      </a:r>
                      <a:r>
                        <a:rPr lang="en-MY" sz="2200" dirty="0"/>
                        <a:t> </a:t>
                      </a:r>
                      <a:r>
                        <a:rPr lang="en-MY" sz="2200" i="1" dirty="0"/>
                        <a:t>online</a:t>
                      </a:r>
                      <a:r>
                        <a:rPr lang="en-MY" sz="2200" dirty="0"/>
                        <a:t>)</a:t>
                      </a:r>
                      <a:endParaRPr lang="en-MY" sz="2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/>
                        <a:t>-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extLst>
                  <a:ext uri="{0D108BD9-81ED-4DB2-BD59-A6C34878D82A}"/>
                </a:extLst>
              </a:tr>
              <a:tr h="1097108">
                <a:tc>
                  <a:txBody>
                    <a:bodyPr/>
                    <a:lstStyle/>
                    <a:p>
                      <a:r>
                        <a:rPr lang="en-US" sz="2200" dirty="0"/>
                        <a:t>6.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 April 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Bengkel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Penyelarasan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Penemuan</a:t>
                      </a:r>
                      <a:r>
                        <a:rPr lang="en-US" sz="2200" dirty="0"/>
                        <a:t> Audit </a:t>
                      </a:r>
                      <a:r>
                        <a:rPr lang="ms-MY" sz="2200" kern="1200" dirty="0">
                          <a:effectLst/>
                        </a:rPr>
                        <a:t>(Secara </a:t>
                      </a:r>
                      <a:r>
                        <a:rPr lang="ms-MY" sz="2200" i="1" kern="1200" dirty="0">
                          <a:effectLst/>
                        </a:rPr>
                        <a:t>online</a:t>
                      </a:r>
                      <a:r>
                        <a:rPr lang="ms-MY" sz="2200" kern="1200" dirty="0" smtClean="0">
                          <a:effectLst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KJAD, TKJAD, KK </a:t>
                      </a:r>
                      <a:r>
                        <a:rPr lang="en-US" sz="22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TKK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r>
                        <a:rPr lang="en-US" sz="2200" b="1" dirty="0" err="1"/>
                        <a:t>Bilik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Mesyuarat</a:t>
                      </a:r>
                      <a:r>
                        <a:rPr lang="en-US" sz="2200" b="1" dirty="0"/>
                        <a:t> CQA</a:t>
                      </a:r>
                    </a:p>
                    <a:p>
                      <a:r>
                        <a:rPr lang="en-US" sz="2200" dirty="0" err="1"/>
                        <a:t>Bangunan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Pejabat</a:t>
                      </a:r>
                      <a:r>
                        <a:rPr lang="en-US" sz="2200" dirty="0"/>
                        <a:t> TNCPI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extLst>
                  <a:ext uri="{0D108BD9-81ED-4DB2-BD59-A6C34878D82A}"/>
                </a:extLst>
              </a:tr>
              <a:tr h="700089">
                <a:tc>
                  <a:txBody>
                    <a:bodyPr/>
                    <a:lstStyle/>
                    <a:p>
                      <a:r>
                        <a:rPr lang="en-US" sz="2200" dirty="0"/>
                        <a:t>7.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9 April</a:t>
                      </a:r>
                      <a:endParaRPr lang="en-US" sz="2400" b="1" baseline="0" dirty="0"/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2.30ptg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/>
                        <a:t>Mesyuarat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Penutupan</a:t>
                      </a:r>
                      <a:r>
                        <a:rPr lang="en-US" sz="2200" b="1" dirty="0"/>
                        <a:t> Audit </a:t>
                      </a:r>
                      <a:r>
                        <a:rPr lang="en-US" sz="2200" b="1" dirty="0" err="1"/>
                        <a:t>Dalaman</a:t>
                      </a:r>
                      <a:r>
                        <a:rPr lang="en-US" sz="2200" b="1" dirty="0"/>
                        <a:t> QMS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Dewan </a:t>
                      </a:r>
                      <a:r>
                        <a:rPr lang="en-US" sz="2200" b="1" dirty="0" err="1"/>
                        <a:t>Senat</a:t>
                      </a:r>
                      <a:r>
                        <a:rPr lang="en-US" sz="2200" b="1" dirty="0"/>
                        <a:t>, </a:t>
                      </a:r>
                      <a:r>
                        <a:rPr lang="en-US" sz="2200" b="1" dirty="0" err="1"/>
                        <a:t>Bangunan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Canselori</a:t>
                      </a:r>
                      <a:r>
                        <a:rPr lang="en-US" sz="2200" b="1" dirty="0"/>
                        <a:t> Putra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761852">
                <a:tc>
                  <a:txBody>
                    <a:bodyPr/>
                    <a:lstStyle/>
                    <a:p>
                      <a:r>
                        <a:rPr lang="en-US" sz="2200" dirty="0"/>
                        <a:t>8.</a:t>
                      </a:r>
                      <a:endParaRPr lang="ms-MY" sz="2200" b="1" dirty="0"/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April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Penyerahan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penemuan</a:t>
                      </a:r>
                      <a:r>
                        <a:rPr lang="en-US" sz="2200" baseline="0" dirty="0"/>
                        <a:t> Audit </a:t>
                      </a:r>
                      <a:r>
                        <a:rPr lang="en-US" sz="2200" baseline="0" dirty="0" err="1"/>
                        <a:t>kepada</a:t>
                      </a:r>
                      <a:r>
                        <a:rPr lang="en-US" sz="2200" baseline="0" dirty="0"/>
                        <a:t> PTJ </a:t>
                      </a:r>
                      <a:r>
                        <a:rPr lang="ms-MY" sz="2200" kern="1200" dirty="0">
                          <a:effectLst/>
                        </a:rPr>
                        <a:t>(Secara </a:t>
                      </a:r>
                      <a:r>
                        <a:rPr lang="ms-MY" sz="2200" i="1" kern="1200" dirty="0">
                          <a:effectLst/>
                        </a:rPr>
                        <a:t>online</a:t>
                      </a:r>
                      <a:r>
                        <a:rPr lang="ms-MY" sz="2200" kern="1200" dirty="0">
                          <a:effectLst/>
                        </a:rPr>
                        <a:t>)</a:t>
                      </a:r>
                      <a:endParaRPr lang="en-MY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70" marB="4567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</a:t>
                      </a:r>
                      <a:endParaRPr lang="ms-MY" sz="2200" b="1" dirty="0"/>
                    </a:p>
                  </a:txBody>
                  <a:tcPr marL="91428" marR="91428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6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over-UPM-Template_Op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413000" y="3898900"/>
            <a:ext cx="7366000" cy="6096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ms-MY" sz="3600" dirty="0">
                <a:latin typeface="Times New Roman"/>
                <a:ea typeface="+mj-ea"/>
                <a:cs typeface="Times New Roman"/>
              </a:rPr>
              <a:t>Terima Kasih | </a:t>
            </a:r>
            <a:r>
              <a:rPr lang="ms-MY" sz="3600" i="1" dirty="0">
                <a:latin typeface="Times New Roman"/>
                <a:ea typeface="+mj-ea"/>
                <a:cs typeface="Times New Roman"/>
              </a:rPr>
              <a:t>Thank You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B6ABE6-AE5E-4FB9-9377-239BE8DE2515}" type="slidenum">
              <a:rPr lang="en-US" altLang="ms-MY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ms-MY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-UPM-Template_Option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76"/>
          <a:stretch>
            <a:fillRect/>
          </a:stretch>
        </p:blipFill>
        <p:spPr bwMode="auto">
          <a:xfrm>
            <a:off x="-1588" y="0"/>
            <a:ext cx="12192001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73813"/>
            <a:ext cx="121935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7733DE-A65A-431F-A57A-4B2708BEB1C5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-1" y="2782889"/>
            <a:ext cx="12190413" cy="40592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1400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291117" y="3200230"/>
            <a:ext cx="11606589" cy="1743243"/>
          </a:xfrm>
          <a:prstGeom prst="rect">
            <a:avLst/>
          </a:prstGeom>
          <a:noFill/>
        </p:spPr>
        <p:txBody>
          <a:bodyPr wrap="square" lIns="80465" tIns="40232" rIns="80465" bIns="40232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3. </a:t>
            </a:r>
            <a:r>
              <a:rPr lang="fi-FI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TAKLIMAT PENGGUNAAN SISTEM PENGURUSAN AUDIT DALAMAN </a:t>
            </a:r>
            <a:r>
              <a:rPr lang="fi-FI" sz="3600" b="1" i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ONLINE</a:t>
            </a:r>
            <a:r>
              <a:rPr lang="fi-FI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 (PortalCQA)</a:t>
            </a:r>
            <a:endParaRPr lang="fi-FI" sz="3600" b="1" spc="13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dobe Hebrew" pitchFamily="18" charset="-79"/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590794" y="5184568"/>
            <a:ext cx="8637373" cy="1189245"/>
          </a:xfrm>
          <a:prstGeom prst="rect">
            <a:avLst/>
          </a:prstGeom>
          <a:noFill/>
        </p:spPr>
        <p:txBody>
          <a:bodyPr lIns="80465" tIns="40232" rIns="80465" bIns="40232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spc="133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oleh</a:t>
            </a:r>
            <a:r>
              <a:rPr lang="en-US" sz="2400" b="1" spc="133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: </a:t>
            </a: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Puan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Rozi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Tamin</a:t>
            </a:r>
            <a:endParaRPr lang="en-US" sz="2400" b="1" spc="133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dobe Hebrew" pitchFamily="18" charset="-79"/>
            </a:endParaRP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Penyelaras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Audit (PAD)</a:t>
            </a:r>
            <a:endParaRPr lang="en-US" b="1" spc="133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45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4" descr="Inner-UPM-Template_Option-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6396038"/>
            <a:ext cx="975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751172" y="226550"/>
            <a:ext cx="7008779" cy="108012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altLang="ms-M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 Pengurusan Audit Dalaman </a:t>
            </a:r>
            <a:r>
              <a:rPr lang="ms-MY" altLang="ms-MY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(online)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3119" y="1606584"/>
            <a:ext cx="7008283" cy="3471861"/>
            <a:chOff x="23356" y="-578208"/>
            <a:chExt cx="3067117" cy="3476186"/>
          </a:xfrm>
        </p:grpSpPr>
        <p:sp>
          <p:nvSpPr>
            <p:cNvPr id="8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56" y="-578208"/>
              <a:ext cx="3067117" cy="3476186"/>
            </a:xfrm>
            <a:prstGeom prst="round2DiagRect">
              <a:avLst>
                <a:gd name="adj1" fmla="val 0"/>
                <a:gd name="adj2" fmla="val 2504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24" y="-433566"/>
              <a:ext cx="2816079" cy="30507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442913" indent="-442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FontTx/>
                <a:buNone/>
                <a:defRPr/>
              </a:pP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Sistem ini dibangunkan untuk melaksanakan </a:t>
              </a:r>
              <a:r>
                <a:rPr lang="ms-MY" altLang="ms-MY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urus tadbir Audit Dalaman</a:t>
              </a: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Sistem Pengurusan Kualiti (</a:t>
              </a:r>
              <a:r>
                <a:rPr lang="ms-MY" altLang="ms-MY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QMS</a:t>
              </a: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), Sistem Pengurusan Alam Sekitar (</a:t>
              </a:r>
              <a:r>
                <a:rPr lang="ms-MY" altLang="ms-MY" sz="24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EMS</a:t>
              </a: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), dan Sistem Pengurusan Keselamatan Maklumat (</a:t>
              </a:r>
              <a:r>
                <a:rPr lang="ms-MY" altLang="ms-MY" sz="2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ISMS</a:t>
              </a:r>
              <a:r>
                <a:rPr lang="ms-MY" altLang="ms-M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), iaitu dengan merekod maklumat secara atas talian </a:t>
              </a:r>
              <a:r>
                <a:rPr lang="ms-MY" altLang="ms-MY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melalui </a:t>
              </a:r>
              <a:r>
                <a:rPr lang="ms-MY" altLang="ms-MY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Portal Jaminan Kualiti (PortalCQA)</a:t>
              </a:r>
              <a:r>
                <a:rPr lang="ms-MY" altLang="ms-MY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  </a:t>
              </a:r>
              <a:endParaRPr lang="ms-MY" altLang="ms-MY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/>
            </a:extLst>
          </p:cNvPr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52118" y="1892965"/>
            <a:ext cx="4878215" cy="3683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86236" y="5478818"/>
            <a:ext cx="7366000" cy="6096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ms-MY" sz="3600" b="1" dirty="0" smtClean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Telah digunapakai sepenuhnya pada tahun 2017</a:t>
            </a:r>
            <a:endParaRPr lang="ms-MY" sz="3600" b="1" i="1" dirty="0">
              <a:solidFill>
                <a:srgbClr val="C00000"/>
              </a:solidFill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7731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-UPM-Template_Option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76"/>
          <a:stretch>
            <a:fillRect/>
          </a:stretch>
        </p:blipFill>
        <p:spPr bwMode="auto">
          <a:xfrm>
            <a:off x="-1588" y="0"/>
            <a:ext cx="12192001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73813"/>
            <a:ext cx="121935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7733DE-A65A-431F-A57A-4B2708BEB1C5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-1" y="2782889"/>
            <a:ext cx="12190413" cy="40592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1400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291117" y="3200230"/>
            <a:ext cx="11606589" cy="1189245"/>
          </a:xfrm>
          <a:prstGeom prst="rect">
            <a:avLst/>
          </a:prstGeom>
          <a:noFill/>
        </p:spPr>
        <p:txBody>
          <a:bodyPr wrap="square" lIns="80465" tIns="40232" rIns="80465" bIns="40232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2. TAKLIMAT </a:t>
            </a:r>
            <a:endParaRPr lang="en-US" sz="3600" b="1" spc="13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dobe Hebrew" pitchFamily="18" charset="-79"/>
            </a:endParaRP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3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dobe Hebrew" pitchFamily="18" charset="-79"/>
              </a:rPr>
              <a:t>PELAKSANAAN AUDIT DALAMAN </a:t>
            </a:r>
            <a:endParaRPr lang="en-US" sz="3600" b="1" spc="13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dobe Hebrew" pitchFamily="18" charset="-79"/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590794" y="5184568"/>
            <a:ext cx="8637373" cy="1189245"/>
          </a:xfrm>
          <a:prstGeom prst="rect">
            <a:avLst/>
          </a:prstGeom>
          <a:noFill/>
        </p:spPr>
        <p:txBody>
          <a:bodyPr lIns="80465" tIns="40232" rIns="80465" bIns="40232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spc="133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oleh</a:t>
            </a:r>
            <a:r>
              <a:rPr lang="en-US" sz="2400" b="1" spc="133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: </a:t>
            </a: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En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.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Nasrudin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Yahya</a:t>
            </a:r>
            <a:endParaRPr lang="en-US" sz="2400" b="1" spc="133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dobe Hebrew" pitchFamily="18" charset="-79"/>
            </a:endParaRPr>
          </a:p>
          <a:p>
            <a:pPr algn="ctr" defTabSz="8046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Ketua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Juruaudit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Dalaman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(KJAD) QMS </a:t>
            </a:r>
            <a:r>
              <a:rPr lang="en-US" sz="2400" b="1" spc="133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Tahun</a:t>
            </a:r>
            <a:r>
              <a:rPr lang="en-US" sz="2400" b="1" spc="133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dobe Hebrew" pitchFamily="18" charset="-79"/>
              </a:rPr>
              <a:t> 2018 </a:t>
            </a:r>
            <a:endParaRPr lang="en-US" b="1" spc="133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9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4" descr="Inner-UPM-Template_Option-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6396038"/>
            <a:ext cx="975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07834" y="1314451"/>
            <a:ext cx="4138084" cy="684213"/>
            <a:chOff x="107635" y="55013"/>
            <a:chExt cx="1977853" cy="684745"/>
          </a:xfrm>
        </p:grpSpPr>
        <p:sp>
          <p:nvSpPr>
            <p:cNvPr id="11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635" y="55013"/>
              <a:ext cx="1977853" cy="68474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32792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04" y="91554"/>
              <a:ext cx="1816994" cy="5242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715963" indent="-4445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ms-MY" altLang="ms-M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1. Pra Audit </a:t>
              </a:r>
            </a:p>
          </p:txBody>
        </p:sp>
      </p:grpSp>
      <p:sp>
        <p:nvSpPr>
          <p:cNvPr id="12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860331" y="248887"/>
            <a:ext cx="9419734" cy="54937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Modul Sistem Pengurusan Audit Dalaman</a:t>
            </a:r>
          </a:p>
        </p:txBody>
      </p:sp>
      <p:cxnSp>
        <p:nvCxnSpPr>
          <p:cNvPr id="24" name="Elbow Connector 23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6290997" y="1924299"/>
            <a:ext cx="998537" cy="11811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643046" y="1015650"/>
            <a:ext cx="3745248" cy="1644458"/>
            <a:chOff x="479374" y="1078623"/>
            <a:chExt cx="2491174" cy="1645616"/>
          </a:xfrm>
        </p:grpSpPr>
        <p:sp>
          <p:nvSpPr>
            <p:cNvPr id="26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9374" y="1078623"/>
              <a:ext cx="2491174" cy="1645616"/>
            </a:xfrm>
            <a:prstGeom prst="round2DiagRect">
              <a:avLst>
                <a:gd name="adj1" fmla="val 14724"/>
                <a:gd name="adj2" fmla="val 13017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TextBox 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18091" y="1188405"/>
              <a:ext cx="2346520" cy="1509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Penetapan Kumpulan audit 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Penetapan jadual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Tawaran </a:t>
              </a:r>
              <a:r>
                <a:rPr lang="ms-MY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Juruaudit </a:t>
              </a:r>
              <a:r>
                <a:rPr lang="ms-MY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Tindakan: JAD UPM</a:t>
              </a:r>
              <a:endParaRPr lang="ms-MY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84385" y="2997201"/>
            <a:ext cx="4692649" cy="684213"/>
            <a:chOff x="107635" y="55013"/>
            <a:chExt cx="2660832" cy="684745"/>
          </a:xfrm>
        </p:grpSpPr>
        <p:sp>
          <p:nvSpPr>
            <p:cNvPr id="33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635" y="55013"/>
              <a:ext cx="2660832" cy="68474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36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39" y="91554"/>
              <a:ext cx="2545613" cy="5242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715963" indent="-4445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ms-MY" altLang="ms-M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2. Proses Audit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199715" y="3789363"/>
            <a:ext cx="5440537" cy="2862262"/>
            <a:chOff x="768863" y="701116"/>
            <a:chExt cx="3183665" cy="2862545"/>
          </a:xfrm>
        </p:grpSpPr>
        <p:sp>
          <p:nvSpPr>
            <p:cNvPr id="38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68863" y="701116"/>
              <a:ext cx="3183664" cy="2618046"/>
            </a:xfrm>
            <a:prstGeom prst="round2DiagRect">
              <a:avLst>
                <a:gd name="adj1" fmla="val 14724"/>
                <a:gd name="adj2" fmla="val 13017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39" name="TextBox 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71669" y="701116"/>
              <a:ext cx="3080859" cy="28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1800" dirty="0">
                  <a:solidFill>
                    <a:srgbClr val="FFFF00"/>
                  </a:solidFill>
                </a:rPr>
                <a:t>Kehadiran bertugas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1800" dirty="0">
                  <a:solidFill>
                    <a:srgbClr val="FFFF00"/>
                  </a:solidFill>
                </a:rPr>
                <a:t>Borang kehadiran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1800" dirty="0">
                  <a:solidFill>
                    <a:srgbClr val="FFFF00"/>
                  </a:solidFill>
                </a:rPr>
                <a:t>Daftar penemuan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Nota audit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Laporan</a:t>
              </a:r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 audit (sub </a:t>
              </a:r>
              <a:r>
                <a:rPr lang="en-US" sz="1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kumpulan</a:t>
              </a:r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Laporan</a:t>
              </a:r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 audit (</a:t>
              </a:r>
              <a:r>
                <a:rPr lang="en-US" sz="1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kumpulan</a:t>
              </a:r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Laporan</a:t>
              </a: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penemuan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Statistik</a:t>
              </a: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penemuan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Penetapan</a:t>
              </a: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</a:rPr>
                <a:t>tindakan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endParaRPr lang="ms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0" name="Elbow Connector 39">
            <a:extLst>
              <a:ext uri="{FF2B5EF4-FFF2-40B4-BE49-F238E27FC236}"/>
            </a:extLst>
          </p:cNvPr>
          <p:cNvCxnSpPr>
            <a:endCxn id="42" idx="0"/>
          </p:cNvCxnSpPr>
          <p:nvPr/>
        </p:nvCxnSpPr>
        <p:spPr>
          <a:xfrm rot="10800000">
            <a:off x="4817533" y="3033714"/>
            <a:ext cx="1382184" cy="2619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01651" y="2692401"/>
            <a:ext cx="4315883" cy="684213"/>
            <a:chOff x="107635" y="55013"/>
            <a:chExt cx="2660832" cy="684745"/>
          </a:xfrm>
        </p:grpSpPr>
        <p:sp>
          <p:nvSpPr>
            <p:cNvPr id="42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635" y="55013"/>
              <a:ext cx="2660832" cy="68474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43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24" y="91554"/>
              <a:ext cx="2545995" cy="5242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715963" indent="-4445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ms-MY" altLang="ms-M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3. Pasca Audit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58233" y="3536951"/>
            <a:ext cx="5105400" cy="2203449"/>
            <a:chOff x="479373" y="1077985"/>
            <a:chExt cx="2852466" cy="2204266"/>
          </a:xfrm>
        </p:grpSpPr>
        <p:sp>
          <p:nvSpPr>
            <p:cNvPr id="45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9373" y="1077985"/>
              <a:ext cx="2852466" cy="2204266"/>
            </a:xfrm>
            <a:prstGeom prst="round2DiagRect">
              <a:avLst>
                <a:gd name="adj1" fmla="val 14724"/>
                <a:gd name="adj2" fmla="val 13017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46" name="TextBox 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34956" y="1173270"/>
              <a:ext cx="2408986" cy="2032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1800" dirty="0">
                  <a:solidFill>
                    <a:schemeClr val="bg1"/>
                  </a:solidFill>
                </a:rPr>
                <a:t>Maklum balas pelan tindakan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1800" dirty="0">
                  <a:solidFill>
                    <a:schemeClr val="bg1"/>
                  </a:solidFill>
                </a:rPr>
                <a:t>Pelaksanaan pelan tindakan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ms-MY" sz="1800" dirty="0">
                  <a:solidFill>
                    <a:srgbClr val="FFFF00"/>
                  </a:solidFill>
                </a:rPr>
                <a:t>Input penutupan penemuan </a:t>
              </a:r>
              <a:r>
                <a:rPr lang="ms-MY" sz="1800" dirty="0" smtClean="0">
                  <a:solidFill>
                    <a:srgbClr val="FFFF00"/>
                  </a:solidFill>
                </a:rPr>
                <a:t>audit     </a:t>
              </a:r>
              <a:r>
                <a:rPr lang="ms-MY" sz="1200" dirty="0" smtClean="0">
                  <a:solidFill>
                    <a:schemeClr val="bg1"/>
                  </a:solidFill>
                </a:rPr>
                <a:t>-</a:t>
              </a:r>
              <a:r>
                <a:rPr lang="ms-MY" sz="1800" dirty="0" smtClean="0">
                  <a:solidFill>
                    <a:srgbClr val="FFFF00"/>
                  </a:solidFill>
                </a:rPr>
                <a:t> </a:t>
              </a:r>
              <a:r>
                <a:rPr lang="ms-MY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Tindakan</a:t>
              </a:r>
              <a:r>
                <a:rPr lang="ms-MY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ms-MY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JAD UPM</a:t>
              </a:r>
              <a:endParaRPr lang="ms-MY" sz="1200" dirty="0">
                <a:solidFill>
                  <a:srgbClr val="FFFF0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chemeClr val="bg1"/>
                  </a:solidFill>
                </a:rPr>
                <a:t>Laporan</a:t>
              </a:r>
              <a:r>
                <a:rPr lang="en-US" sz="1800" dirty="0">
                  <a:solidFill>
                    <a:schemeClr val="bg1"/>
                  </a:solidFill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</a:rPr>
                <a:t>penutupan</a:t>
              </a:r>
              <a:r>
                <a:rPr lang="en-US" sz="1800" dirty="0">
                  <a:solidFill>
                    <a:schemeClr val="bg1"/>
                  </a:solidFill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</a:rPr>
                <a:t>penemuan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chemeClr val="bg1"/>
                  </a:solidFill>
                </a:rPr>
                <a:t>Laporan</a:t>
              </a:r>
              <a:r>
                <a:rPr lang="en-US" sz="1800" dirty="0">
                  <a:solidFill>
                    <a:schemeClr val="bg1"/>
                  </a:solidFill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</a:rPr>
                <a:t>keseluruhan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sz="1800" dirty="0" err="1">
                  <a:solidFill>
                    <a:schemeClr val="bg1"/>
                  </a:solidFill>
                </a:rPr>
                <a:t>Statistik</a:t>
              </a:r>
              <a:r>
                <a:rPr lang="en-US" sz="1800" dirty="0">
                  <a:solidFill>
                    <a:schemeClr val="bg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keseluruhan</a:t>
              </a:r>
              <a:endParaRPr lang="ms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10109200" y="3869267"/>
            <a:ext cx="338667" cy="1602846"/>
          </a:xfrm>
          <a:prstGeom prst="rightBrace">
            <a:avLst>
              <a:gd name="adj1" fmla="val 35833"/>
              <a:gd name="adj2" fmla="val 50000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>
            <a:off x="10278533" y="4736326"/>
            <a:ext cx="127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ms-MY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s-MY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 UPM</a:t>
            </a:r>
            <a:endParaRPr lang="ms-M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 rot="21001618">
            <a:off x="498993" y="1146770"/>
            <a:ext cx="2105565" cy="690465"/>
          </a:xfrm>
          <a:prstGeom prst="round2DiagRect">
            <a:avLst>
              <a:gd name="adj1" fmla="val 32883"/>
              <a:gd name="adj2" fmla="val 0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</a:t>
            </a:r>
            <a:endParaRPr lang="ms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261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 descr="Inner-UPM-Template_Option-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6396038"/>
            <a:ext cx="975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091965" y="116417"/>
            <a:ext cx="8352367" cy="10948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Sistem </a:t>
            </a:r>
            <a:r>
              <a:rPr lang="ms-M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Pengurusan Audit </a:t>
            </a:r>
            <a:r>
              <a:rPr lang="ms-MY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Dalaman (PortalCQA) </a:t>
            </a:r>
            <a:endParaRPr lang="ms-MY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/>
          <p:nvPr/>
        </p:nvPicPr>
        <p:blipFill rotWithShape="1">
          <a:blip r:embed="rId4"/>
          <a:srcRect l="23736" t="31382" r="50287" b="14504"/>
          <a:stretch/>
        </p:blipFill>
        <p:spPr bwMode="auto">
          <a:xfrm>
            <a:off x="624418" y="2655888"/>
            <a:ext cx="5278967" cy="35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Rounded Rectangle 1">
            <a:extLst>
              <a:ext uri="{FF2B5EF4-FFF2-40B4-BE49-F238E27FC236}"/>
            </a:extLst>
          </p:cNvPr>
          <p:cNvSpPr/>
          <p:nvPr/>
        </p:nvSpPr>
        <p:spPr>
          <a:xfrm>
            <a:off x="912285" y="5300663"/>
            <a:ext cx="4607983" cy="7921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66389" b="74562"/>
          <a:stretch>
            <a:fillRect/>
          </a:stretch>
        </p:blipFill>
        <p:spPr bwMode="auto">
          <a:xfrm rot="-1873280">
            <a:off x="63501" y="2422526"/>
            <a:ext cx="37824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0139" t="22963" r="30694" b="8518"/>
          <a:stretch/>
        </p:blipFill>
        <p:spPr>
          <a:xfrm>
            <a:off x="7805020" y="1997076"/>
            <a:ext cx="4214306" cy="33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55347" t="13210" r="7500" b="31975"/>
          <a:stretch/>
        </p:blipFill>
        <p:spPr>
          <a:xfrm>
            <a:off x="6268149" y="3536074"/>
            <a:ext cx="3268231" cy="271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>
            <a:extLst>
              <a:ext uri="{FF2B5EF4-FFF2-40B4-BE49-F238E27FC236}"/>
            </a:extLst>
          </p:cNvPr>
          <p:cNvSpPr/>
          <p:nvPr/>
        </p:nvSpPr>
        <p:spPr>
          <a:xfrm>
            <a:off x="8568265" y="4352397"/>
            <a:ext cx="1052781" cy="79216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0894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 descr="Inner-UPM-Template_Option-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6396038"/>
            <a:ext cx="975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/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2801" y="1013369"/>
            <a:ext cx="2605713" cy="28423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656867" y="453636"/>
            <a:ext cx="4692649" cy="684213"/>
            <a:chOff x="107635" y="55013"/>
            <a:chExt cx="2660832" cy="684745"/>
          </a:xfrm>
        </p:grpSpPr>
        <p:sp>
          <p:nvSpPr>
            <p:cNvPr id="11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635" y="55013"/>
              <a:ext cx="2660832" cy="68474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39" y="91554"/>
              <a:ext cx="2636828" cy="5236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marL="715963" indent="-4445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en-US" altLang="ms-MY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Rujuk</a:t>
              </a:r>
              <a:r>
                <a:rPr lang="en-US" altLang="ms-MY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Manual </a:t>
              </a:r>
              <a:r>
                <a:rPr lang="en-US" altLang="ms-MY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Pengguna</a:t>
              </a:r>
              <a:endParaRPr lang="ms-MY" altLang="ms-M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8958" t="13827" r="29792" b="11852"/>
          <a:stretch/>
        </p:blipFill>
        <p:spPr>
          <a:xfrm>
            <a:off x="2896768" y="1772458"/>
            <a:ext cx="3760831" cy="381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3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6691822" y="1836033"/>
            <a:ext cx="32724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dirty="0" err="1" smtClean="0">
                <a:solidFill>
                  <a:srgbClr val="7030A0"/>
                </a:solidFill>
              </a:rPr>
              <a:t>Pra</a:t>
            </a:r>
            <a:r>
              <a:rPr lang="en-US" sz="1600" dirty="0" smtClean="0">
                <a:solidFill>
                  <a:srgbClr val="7030A0"/>
                </a:solidFill>
              </a:rPr>
              <a:t> Audit</a:t>
            </a:r>
            <a:endParaRPr lang="ms-MY" sz="16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ms-MY" sz="1600" dirty="0" smtClean="0">
                <a:solidFill>
                  <a:srgbClr val="7030A0"/>
                </a:solidFill>
              </a:rPr>
              <a:t>Login ke sistem</a:t>
            </a:r>
            <a:endParaRPr lang="ms-MY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ms-MY" sz="1600" dirty="0" smtClean="0">
                <a:solidFill>
                  <a:srgbClr val="7030A0"/>
                </a:solidFill>
              </a:rPr>
              <a:t>Akses level Juruaudit Dalaman (JAD)</a:t>
            </a:r>
            <a:endParaRPr lang="ms-MY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ms-MY" sz="1600" dirty="0" smtClean="0">
                <a:solidFill>
                  <a:srgbClr val="7030A0"/>
                </a:solidFill>
              </a:rPr>
              <a:t>Tawaran JAD</a:t>
            </a:r>
            <a:endParaRPr lang="ms-MY" sz="16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-1" t="8299" r="88215" b="69660"/>
          <a:stretch/>
        </p:blipFill>
        <p:spPr>
          <a:xfrm>
            <a:off x="9509614" y="739566"/>
            <a:ext cx="1490588" cy="1568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8028" r="89668" b="50204"/>
          <a:stretch/>
        </p:blipFill>
        <p:spPr>
          <a:xfrm>
            <a:off x="9658984" y="2698278"/>
            <a:ext cx="1722038" cy="3916041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/>
            </a:extLst>
          </p:cNvPr>
          <p:cNvSpPr/>
          <p:nvPr/>
        </p:nvSpPr>
        <p:spPr>
          <a:xfrm>
            <a:off x="9396539" y="1797088"/>
            <a:ext cx="1984483" cy="51453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18" name="Rounded Rectangle 17">
            <a:extLst>
              <a:ext uri="{FF2B5EF4-FFF2-40B4-BE49-F238E27FC236}"/>
            </a:extLst>
          </p:cNvPr>
          <p:cNvSpPr/>
          <p:nvPr/>
        </p:nvSpPr>
        <p:spPr>
          <a:xfrm>
            <a:off x="9658985" y="4460442"/>
            <a:ext cx="1864322" cy="21538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16" name="TextBox 3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6745853" y="3260912"/>
            <a:ext cx="32724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Proses Audit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Kehadiran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Bertugas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Borang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Kehadiran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Daftar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Penemuan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Nota Audit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Laporan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Penemuan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Penemuan</a:t>
            </a:r>
            <a:endParaRPr lang="ms-MY" sz="1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62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 descr="Inner-UPM-Template_Option-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6396038"/>
            <a:ext cx="975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232235" y="436210"/>
            <a:ext cx="6146655" cy="990620"/>
            <a:chOff x="107635" y="55013"/>
            <a:chExt cx="2660832" cy="991390"/>
          </a:xfrm>
        </p:grpSpPr>
        <p:sp>
          <p:nvSpPr>
            <p:cNvPr id="11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07635" y="55013"/>
              <a:ext cx="2660832" cy="68474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39" y="91554"/>
              <a:ext cx="2636828" cy="9548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marL="715963" indent="-4445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en-US" altLang="ms-MY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Penutupan</a:t>
              </a:r>
              <a:r>
                <a:rPr lang="en-US" altLang="ms-MY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Audit – </a:t>
              </a:r>
              <a:r>
                <a:rPr lang="en-US" altLang="ms-MY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Pasca</a:t>
              </a:r>
              <a:r>
                <a:rPr lang="en-US" altLang="ms-MY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Audit</a:t>
              </a:r>
              <a:endParaRPr lang="ms-MY" altLang="ms-M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4" name="TextBox 3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2232235" y="1333819"/>
            <a:ext cx="7527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err="1" smtClean="0">
                <a:solidFill>
                  <a:srgbClr val="C00000"/>
                </a:solidFill>
              </a:rPr>
              <a:t>Klik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pada</a:t>
            </a:r>
            <a:r>
              <a:rPr lang="en-US" sz="1600" dirty="0" smtClean="0">
                <a:solidFill>
                  <a:srgbClr val="C00000"/>
                </a:solidFill>
              </a:rPr>
              <a:t> ‘Input </a:t>
            </a:r>
            <a:r>
              <a:rPr lang="en-US" sz="1600" dirty="0" err="1" smtClean="0">
                <a:solidFill>
                  <a:srgbClr val="C00000"/>
                </a:solidFill>
              </a:rPr>
              <a:t>Penutupan</a:t>
            </a:r>
            <a:r>
              <a:rPr lang="en-US" sz="1600" dirty="0" smtClean="0">
                <a:solidFill>
                  <a:srgbClr val="C00000"/>
                </a:solidFill>
              </a:rPr>
              <a:t> Audit’ </a:t>
            </a:r>
            <a:r>
              <a:rPr lang="en-US" sz="1600" dirty="0" err="1" smtClean="0">
                <a:solidFill>
                  <a:srgbClr val="C00000"/>
                </a:solidFill>
              </a:rPr>
              <a:t>untuk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membuat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pengesahan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penutupan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bagi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tindakan</a:t>
            </a:r>
            <a:r>
              <a:rPr lang="en-US" sz="1600" dirty="0" smtClean="0">
                <a:solidFill>
                  <a:srgbClr val="C00000"/>
                </a:solidFill>
              </a:rPr>
              <a:t> yang </a:t>
            </a:r>
            <a:r>
              <a:rPr lang="en-US" sz="1600" dirty="0" err="1" smtClean="0">
                <a:solidFill>
                  <a:srgbClr val="C00000"/>
                </a:solidFill>
              </a:rPr>
              <a:t>telah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diambil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oleh</a:t>
            </a:r>
            <a:r>
              <a:rPr lang="en-US" sz="1600" dirty="0" smtClean="0">
                <a:solidFill>
                  <a:srgbClr val="C00000"/>
                </a:solidFill>
              </a:rPr>
              <a:t> PTJ (PTJ </a:t>
            </a:r>
            <a:r>
              <a:rPr lang="en-US" sz="1600" dirty="0" err="1" smtClean="0">
                <a:solidFill>
                  <a:srgbClr val="C00000"/>
                </a:solidFill>
              </a:rPr>
              <a:t>akan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muatnaik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bukti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tindakan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secara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</a:rPr>
              <a:t>online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ms-MY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7892" r="89745" b="43129"/>
          <a:stretch/>
        </p:blipFill>
        <p:spPr>
          <a:xfrm>
            <a:off x="390253" y="1299643"/>
            <a:ext cx="1634489" cy="43911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2398" t="20271" r="5714" b="44082"/>
          <a:stretch/>
        </p:blipFill>
        <p:spPr>
          <a:xfrm>
            <a:off x="2058520" y="2134825"/>
            <a:ext cx="9760446" cy="23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21">
            <a:extLst>
              <a:ext uri="{FF2B5EF4-FFF2-40B4-BE49-F238E27FC236}"/>
            </a:extLst>
          </p:cNvPr>
          <p:cNvSpPr/>
          <p:nvPr/>
        </p:nvSpPr>
        <p:spPr>
          <a:xfrm>
            <a:off x="10898154" y="3329796"/>
            <a:ext cx="531845" cy="5145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cxnSp>
        <p:nvCxnSpPr>
          <p:cNvPr id="25" name="Elbow Connector 24"/>
          <p:cNvCxnSpPr/>
          <p:nvPr/>
        </p:nvCxnSpPr>
        <p:spPr>
          <a:xfrm rot="5400000" flipH="1" flipV="1">
            <a:off x="10588714" y="3944738"/>
            <a:ext cx="618880" cy="541177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557464" y="4517174"/>
            <a:ext cx="214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Klik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pada</a:t>
            </a:r>
            <a:r>
              <a:rPr lang="en-US" b="1" dirty="0" smtClean="0">
                <a:solidFill>
                  <a:srgbClr val="C00000"/>
                </a:solidFill>
              </a:rPr>
              <a:t> ikon </a:t>
            </a:r>
            <a:r>
              <a:rPr lang="en-US" b="1" dirty="0" err="1" smtClean="0">
                <a:solidFill>
                  <a:srgbClr val="C00000"/>
                </a:solidFill>
              </a:rPr>
              <a:t>pensil</a:t>
            </a:r>
            <a:endParaRPr lang="ms-MY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11785" t="23401" r="34107" b="54831"/>
          <a:stretch/>
        </p:blipFill>
        <p:spPr>
          <a:xfrm>
            <a:off x="2697721" y="4784222"/>
            <a:ext cx="6596743" cy="14928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9" name="Rounded Rectangle 28">
            <a:extLst>
              <a:ext uri="{FF2B5EF4-FFF2-40B4-BE49-F238E27FC236}"/>
            </a:extLst>
          </p:cNvPr>
          <p:cNvSpPr/>
          <p:nvPr/>
        </p:nvSpPr>
        <p:spPr>
          <a:xfrm>
            <a:off x="5256244" y="5531234"/>
            <a:ext cx="4195666" cy="8053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9471978" y="5884468"/>
            <a:ext cx="575946" cy="301408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967443" y="5428923"/>
            <a:ext cx="2042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rgbClr val="C00000"/>
                </a:solidFill>
              </a:rPr>
              <a:t>Pilih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pengesahan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samaada</a:t>
            </a:r>
            <a:r>
              <a:rPr lang="en-US" sz="1600" b="1" dirty="0" smtClean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 </a:t>
            </a:r>
            <a:r>
              <a:rPr lang="en-US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Ditutup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/NCR </a:t>
            </a:r>
            <a:r>
              <a:rPr lang="en-US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Ditutup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Pusingan</a:t>
            </a:r>
            <a:endParaRPr lang="ms-MY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/>
            </a:extLst>
          </p:cNvPr>
          <p:cNvSpPr/>
          <p:nvPr/>
        </p:nvSpPr>
        <p:spPr>
          <a:xfrm>
            <a:off x="390253" y="4460442"/>
            <a:ext cx="1776990" cy="5145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39409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6" grpId="0"/>
      <p:bldP spid="29" grpId="0" animBg="1"/>
      <p:bldP spid="31" grpId="0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over-UPM-Template_Op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413000" y="3898900"/>
            <a:ext cx="7366000" cy="6096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ms-MY" sz="3600" dirty="0">
                <a:latin typeface="Times New Roman"/>
                <a:ea typeface="+mj-ea"/>
                <a:cs typeface="Times New Roman"/>
              </a:rPr>
              <a:t>Terima Kasih | </a:t>
            </a:r>
            <a:r>
              <a:rPr lang="ms-MY" sz="3600" i="1" dirty="0">
                <a:latin typeface="Times New Roman"/>
                <a:ea typeface="+mj-ea"/>
                <a:cs typeface="Times New Roman"/>
              </a:rPr>
              <a:t>Thank You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B6ABE6-AE5E-4FB9-9377-239BE8DE2515}" type="slidenum">
              <a:rPr lang="en-US" altLang="ms-MY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ms-MY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pic>
        <p:nvPicPr>
          <p:cNvPr id="179202" name="Picture 2" descr="https://tse4.mm.bing.net/th?id=OIP.jGfHSYMVUA-cga5AxiyOaQHaE8&amp;pid=15.1&amp;P=0&amp;w=242&amp;h=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81" y="4035973"/>
            <a:ext cx="4215619" cy="28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4" name="Picture 4" descr="https://tse2.mm.bing.net/th?id=OIP.c-bY6BnBgtTOCmiFLWZ4_AHaEI&amp;pid=15.1&amp;P=0&amp;w=291&amp;h=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5" y="1068573"/>
            <a:ext cx="2775547" cy="15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3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2097088" y="2559729"/>
            <a:ext cx="5344236" cy="1971981"/>
            <a:chOff x="1214512" y="1556792"/>
            <a:chExt cx="5344871" cy="2808038"/>
          </a:xfrm>
          <a:solidFill>
            <a:srgbClr val="009900"/>
          </a:solidFill>
        </p:grpSpPr>
        <p:sp>
          <p:nvSpPr>
            <p:cNvPr id="11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214512" y="1556792"/>
              <a:ext cx="5344871" cy="2808038"/>
            </a:xfrm>
            <a:prstGeom prst="round2DiagRect">
              <a:avLst>
                <a:gd name="adj1" fmla="val 22232"/>
                <a:gd name="adj2" fmla="val 25599"/>
              </a:avLst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8545" y="1928073"/>
              <a:ext cx="4980095" cy="18845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ms-MY" altLang="ms-MY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26 – 29 Mac &amp; </a:t>
              </a:r>
              <a:endParaRPr lang="ms-MY" altLang="ms-MY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ms-MY" altLang="ms-MY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2 – 5 April 2018</a:t>
              </a:r>
              <a:endParaRPr lang="ms-MY" altLang="ms-MY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1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grpSp>
        <p:nvGrpSpPr>
          <p:cNvPr id="5" name="Group 33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2097088" y="1211842"/>
            <a:ext cx="7990262" cy="1944687"/>
            <a:chOff x="414097" y="1532615"/>
            <a:chExt cx="7991211" cy="1944170"/>
          </a:xfrm>
          <a:solidFill>
            <a:schemeClr val="accent3">
              <a:lumMod val="50000"/>
            </a:schemeClr>
          </a:solidFill>
        </p:grpSpPr>
        <p:sp>
          <p:nvSpPr>
            <p:cNvPr id="6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14097" y="1532615"/>
              <a:ext cx="7991211" cy="1944170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7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34" y="1755385"/>
              <a:ext cx="7207874" cy="13230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ms-MY" altLang="ms-M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Menentukan sama ada UPM melaksanakan Pengurusan Kualiti berdasarkan keperluan </a:t>
              </a:r>
              <a:r>
                <a:rPr lang="ms-MY" altLang="ms-MY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standard MS ISO 9001:2015 </a:t>
              </a:r>
              <a:r>
                <a:rPr lang="ms-MY" altLang="ms-M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dengan efektif selaras dengan Dasar Kualiti dan Objektif Kualiti UPM; </a:t>
              </a:r>
            </a:p>
          </p:txBody>
        </p:sp>
      </p:grpSp>
      <p:grpSp>
        <p:nvGrpSpPr>
          <p:cNvPr id="8" name="Group 34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2486680" y="3468671"/>
            <a:ext cx="7515225" cy="1223714"/>
            <a:chOff x="1160338" y="4365104"/>
            <a:chExt cx="7516118" cy="1224026"/>
          </a:xfrm>
          <a:solidFill>
            <a:schemeClr val="accent3">
              <a:lumMod val="50000"/>
            </a:schemeClr>
          </a:solidFill>
          <a:effectLst/>
        </p:grpSpPr>
        <p:sp>
          <p:nvSpPr>
            <p:cNvPr id="10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160338" y="4365104"/>
              <a:ext cx="7516118" cy="1224026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4653136"/>
              <a:ext cx="6524060" cy="7080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fi-FI" altLang="ms-M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Melihat </a:t>
              </a:r>
              <a:r>
                <a:rPr lang="fi-FI" altLang="ms-MY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penambahbaikan</a:t>
              </a:r>
              <a:r>
                <a:rPr lang="fi-FI" altLang="ms-M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yang bersesuaian bagi peningkatan berterusan; dan</a:t>
              </a:r>
              <a:endParaRPr lang="en-MY" alt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2" name="Round Diagonal Corner Rectangle 11">
            <a:extLst>
              <a:ext uri="{FF2B5EF4-FFF2-40B4-BE49-F238E27FC236}"/>
            </a:extLst>
          </p:cNvPr>
          <p:cNvSpPr/>
          <p:nvPr/>
        </p:nvSpPr>
        <p:spPr>
          <a:xfrm rot="20227579">
            <a:off x="2240523" y="1461536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" name="Round Diagonal Corner Rectangle 12">
            <a:extLst>
              <a:ext uri="{FF2B5EF4-FFF2-40B4-BE49-F238E27FC236}"/>
            </a:extLst>
          </p:cNvPr>
          <p:cNvSpPr/>
          <p:nvPr/>
        </p:nvSpPr>
        <p:spPr>
          <a:xfrm rot="20227579">
            <a:off x="2635745" y="3875794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grpSp>
        <p:nvGrpSpPr>
          <p:cNvPr id="14" name="Group 12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2597539" y="4908171"/>
            <a:ext cx="7515225" cy="1223714"/>
            <a:chOff x="1160338" y="4365104"/>
            <a:chExt cx="7516118" cy="1224026"/>
          </a:xfrm>
          <a:solidFill>
            <a:schemeClr val="accent3">
              <a:lumMod val="50000"/>
            </a:schemeClr>
          </a:solidFill>
        </p:grpSpPr>
        <p:sp>
          <p:nvSpPr>
            <p:cNvPr id="15" name="Rektange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160338" y="4365104"/>
              <a:ext cx="7516118" cy="1224026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4653136"/>
              <a:ext cx="6524060" cy="7080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fi-FI" altLang="ms-M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Bersedia untuk menghadapi </a:t>
              </a:r>
              <a:r>
                <a:rPr lang="fi-FI" altLang="ms-MY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Audit </a:t>
              </a:r>
              <a:r>
                <a:rPr lang="fi-FI" altLang="ms-MY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Pensijilan Semula</a:t>
              </a:r>
              <a:r>
                <a:rPr lang="fi-FI" altLang="ms-MY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, </a:t>
              </a:r>
              <a:r>
                <a:rPr lang="fi-FI" altLang="ms-M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oleh badan pensijilan (SIRIM)</a:t>
              </a:r>
              <a:endParaRPr lang="en-MY" altLang="ms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7" name="Round Diagonal Corner Rectangle 16">
            <a:extLst>
              <a:ext uri="{FF2B5EF4-FFF2-40B4-BE49-F238E27FC236}"/>
            </a:extLst>
          </p:cNvPr>
          <p:cNvSpPr/>
          <p:nvPr/>
        </p:nvSpPr>
        <p:spPr>
          <a:xfrm rot="20227579">
            <a:off x="2762638" y="5353707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9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1300968" y="3332211"/>
            <a:ext cx="9180513" cy="2803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1805794" y="1168449"/>
            <a:ext cx="8207375" cy="28082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656569" y="1204961"/>
            <a:ext cx="87169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ms-MY" altLang="ms-MY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“Perkhidmatan pengajian pendidikan di peringkat </a:t>
            </a:r>
            <a:r>
              <a:rPr lang="ms-MY" altLang="ms-MY" sz="28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tertiary</a:t>
            </a:r>
            <a:r>
              <a:rPr lang="ms-MY" altLang="ms-MY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pengurusan dan pelaksanaan penyelidikan, perhubungan industri dan masyarakat, pengurusan pembangunan pelajar dan alumni, dan perkhidmatan korporat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532744" y="4125961"/>
            <a:ext cx="8716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ms-MY" altLang="en-US" sz="2800" b="1" dirty="0" smtClean="0"/>
              <a:t>Skop SPK yang merangkumi </a:t>
            </a:r>
            <a:r>
              <a:rPr lang="ms-MY" altLang="en-US" sz="2800" b="1" dirty="0" smtClean="0">
                <a:solidFill>
                  <a:srgbClr val="C00000"/>
                </a:solidFill>
              </a:rPr>
              <a:t>semua aktiviti </a:t>
            </a:r>
            <a:r>
              <a:rPr lang="ms-MY" altLang="en-US" sz="2800" b="1" u="sng" dirty="0" smtClean="0">
                <a:solidFill>
                  <a:srgbClr val="C00000"/>
                </a:solidFill>
              </a:rPr>
              <a:t>pengajaran dan pembelajaran</a:t>
            </a:r>
            <a:r>
              <a:rPr lang="ms-MY" altLang="en-US" sz="2800" b="1" dirty="0" smtClean="0">
                <a:solidFill>
                  <a:srgbClr val="C00000"/>
                </a:solidFill>
              </a:rPr>
              <a:t> </a:t>
            </a:r>
            <a:r>
              <a:rPr lang="ms-MY" altLang="en-US" sz="2800" b="1" dirty="0" smtClean="0"/>
              <a:t>prauniversiti, prasiswazah (kecuali pra persediaan Diploma Sains) dan siswazah</a:t>
            </a:r>
            <a:r>
              <a:rPr lang="ms-MY" altLang="en-US" sz="2800" b="1" dirty="0" smtClean="0">
                <a:solidFill>
                  <a:srgbClr val="C00000"/>
                </a:solidFill>
              </a:rPr>
              <a:t>, </a:t>
            </a:r>
            <a:r>
              <a:rPr lang="ms-MY" altLang="en-US" sz="2800" b="1" u="sng" dirty="0" smtClean="0">
                <a:solidFill>
                  <a:srgbClr val="C00000"/>
                </a:solidFill>
              </a:rPr>
              <a:t>pengurusan dan pelaksanaan penyelidikan</a:t>
            </a:r>
            <a:r>
              <a:rPr lang="ms-MY" altLang="en-US" sz="2800" b="1" dirty="0" smtClean="0">
                <a:solidFill>
                  <a:srgbClr val="C00000"/>
                </a:solidFill>
              </a:rPr>
              <a:t>, </a:t>
            </a:r>
            <a:r>
              <a:rPr lang="ms-MY" altLang="en-US" sz="2800" b="1" dirty="0" smtClean="0"/>
              <a:t>dan</a:t>
            </a:r>
            <a:r>
              <a:rPr lang="ms-MY" altLang="en-US" sz="2800" b="1" dirty="0" smtClean="0">
                <a:solidFill>
                  <a:srgbClr val="C00000"/>
                </a:solidFill>
              </a:rPr>
              <a:t> </a:t>
            </a:r>
            <a:r>
              <a:rPr lang="ms-MY" altLang="en-US" sz="2800" b="1" u="sng" dirty="0" smtClean="0">
                <a:solidFill>
                  <a:srgbClr val="C00000"/>
                </a:solidFill>
              </a:rPr>
              <a:t>perkhidmatan sokongan</a:t>
            </a:r>
            <a:endParaRPr lang="ms-MY" altLang="ms-MY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1456675" y="2147978"/>
            <a:ext cx="9180513" cy="36718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1961501" y="1643153"/>
            <a:ext cx="8207375" cy="1008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10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250426" y="1705065"/>
            <a:ext cx="7777162" cy="39703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 Dalaman dijalankan berdasarkan dokumen dan rujukan berikut: </a:t>
            </a:r>
          </a:p>
          <a:p>
            <a:pPr marL="457200" indent="-457200">
              <a:buFontTx/>
              <a:buAutoNum type="arabicPeriod"/>
              <a:defRPr/>
            </a:pPr>
            <a:endParaRPr lang="ms-M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1875" indent="-574675">
              <a:lnSpc>
                <a:spcPct val="150000"/>
              </a:lnSpc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	Standard MS ISO 9001:2015</a:t>
            </a:r>
          </a:p>
          <a:p>
            <a:pPr marL="1031875" indent="-574675">
              <a:lnSpc>
                <a:spcPct val="150000"/>
              </a:lnSpc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	Dokumentasi QMS UPM</a:t>
            </a:r>
          </a:p>
          <a:p>
            <a:pPr marL="1031875" indent="-574675">
              <a:lnSpc>
                <a:spcPct val="150000"/>
              </a:lnSpc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	Akta dan Peraturan berkaitan</a:t>
            </a:r>
          </a:p>
          <a:p>
            <a:pPr marL="1031875" indent="-574675">
              <a:lnSpc>
                <a:spcPct val="150000"/>
              </a:lnSpc>
              <a:defRPr/>
            </a:pPr>
            <a:r>
              <a:rPr lang="ms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	</a:t>
            </a:r>
            <a:r>
              <a:rPr lang="ms-MY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 / Rujukan lain</a:t>
            </a:r>
            <a:endParaRPr lang="ms-M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97088" y="199232"/>
            <a:ext cx="90551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 AUDIT</a:t>
            </a:r>
            <a:endParaRPr lang="ms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Content Placeholder 4" descr="Inner-UPM-Template_Option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56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D6C7C2-1634-4FF5-852B-9AB7996FAD1E}" type="slidenum">
              <a:rPr lang="en-MY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MY" altLang="en-US" sz="1200">
              <a:solidFill>
                <a:srgbClr val="898989"/>
              </a:solidFill>
            </a:endParaRPr>
          </a:p>
        </p:txBody>
      </p:sp>
      <p:sp>
        <p:nvSpPr>
          <p:cNvPr id="11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42527" y="1507024"/>
            <a:ext cx="6679633" cy="8635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433822" y="1528179"/>
            <a:ext cx="4711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Semakan maklumat - dokumen</a:t>
            </a:r>
            <a:endParaRPr lang="ms-MY" altLang="ms-MY" sz="24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>
            <a:extLst>
              <a:ext uri="{FF2B5EF4-FFF2-40B4-BE49-F238E27FC236}"/>
            </a:extLst>
          </p:cNvPr>
          <p:cNvSpPr/>
          <p:nvPr/>
        </p:nvSpPr>
        <p:spPr>
          <a:xfrm>
            <a:off x="2856117" y="1731970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15539" y="2570649"/>
            <a:ext cx="6679633" cy="86359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406835" y="2591804"/>
            <a:ext cx="4711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Pemerhatian pelaksanaan aktiviti</a:t>
            </a:r>
          </a:p>
        </p:txBody>
      </p:sp>
      <p:sp>
        <p:nvSpPr>
          <p:cNvPr id="16" name="Round Diagonal Corner Rectangle 15">
            <a:extLst>
              <a:ext uri="{FF2B5EF4-FFF2-40B4-BE49-F238E27FC236}"/>
            </a:extLst>
          </p:cNvPr>
          <p:cNvSpPr/>
          <p:nvPr/>
        </p:nvSpPr>
        <p:spPr>
          <a:xfrm>
            <a:off x="2829374" y="2795007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7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42527" y="3632692"/>
            <a:ext cx="6679633" cy="86518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433822" y="3831642"/>
            <a:ext cx="471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Pengujian fungsi peralatan</a:t>
            </a:r>
          </a:p>
        </p:txBody>
      </p:sp>
      <p:sp>
        <p:nvSpPr>
          <p:cNvPr id="19" name="Round Diagonal Corner Rectangle 18">
            <a:extLst>
              <a:ext uri="{FF2B5EF4-FFF2-40B4-BE49-F238E27FC236}"/>
            </a:extLst>
          </p:cNvPr>
          <p:cNvSpPr/>
          <p:nvPr/>
        </p:nvSpPr>
        <p:spPr>
          <a:xfrm>
            <a:off x="2856117" y="3858044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0" name="Rektangel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34785" y="4696104"/>
            <a:ext cx="6678592" cy="82863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433822" y="4895267"/>
            <a:ext cx="4710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Temubual auditi</a:t>
            </a:r>
          </a:p>
        </p:txBody>
      </p:sp>
      <p:sp>
        <p:nvSpPr>
          <p:cNvPr id="22" name="Round Diagonal Corner Rectangle 21">
            <a:extLst>
              <a:ext uri="{FF2B5EF4-FFF2-40B4-BE49-F238E27FC236}"/>
            </a:extLst>
          </p:cNvPr>
          <p:cNvSpPr/>
          <p:nvPr/>
        </p:nvSpPr>
        <p:spPr>
          <a:xfrm>
            <a:off x="2847480" y="4921081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8229660" y="1490079"/>
            <a:ext cx="154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4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ms-MY" altLang="ms-MY"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eview</a:t>
            </a:r>
            <a:endParaRPr lang="ms-MY" altLang="ms-MY" sz="24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8210610" y="2585454"/>
            <a:ext cx="237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4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ms-MY" altLang="ms-MY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bserve</a:t>
            </a:r>
            <a:endParaRPr lang="ms-MY" altLang="ms-MY" sz="2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ms-MY" altLang="ms-MY" sz="24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259822" y="3607804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4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ms-MY" altLang="ms-MY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est</a:t>
            </a:r>
            <a:endParaRPr lang="ms-MY" altLang="ms-MY" sz="2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ms-MY" altLang="ms-MY" sz="24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8240772" y="4696829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s-MY" altLang="ms-MY" sz="4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ms-MY" altLang="ms-MY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nterview</a:t>
            </a:r>
            <a:endParaRPr lang="ms-MY" altLang="ms-MY" sz="2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ms-MY" altLang="ms-MY" sz="24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1701</Words>
  <Application>Microsoft Office PowerPoint</Application>
  <PresentationFormat>Widescreen</PresentationFormat>
  <Paragraphs>397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Adobe Gothic Std B</vt:lpstr>
      <vt:lpstr>Adobe Hebrew</vt:lpstr>
      <vt:lpstr>Arial</vt:lpstr>
      <vt:lpstr>Arial Black</vt:lpstr>
      <vt:lpstr>Calibri</vt:lpstr>
      <vt:lpstr>Calibri Light</vt:lpstr>
      <vt:lpstr>Lucida Handwriting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ISO 9001:2015 FAKULTI BIOTEKNOLOGI DAN SAINS BIOMOLEKUL  9 &amp; 10 Januari 2018/ Bilik Kuliah Utama FBSB</dc:title>
  <dc:creator>user</dc:creator>
  <cp:lastModifiedBy>ROZI</cp:lastModifiedBy>
  <cp:revision>199</cp:revision>
  <cp:lastPrinted>2018-03-20T04:38:52Z</cp:lastPrinted>
  <dcterms:created xsi:type="dcterms:W3CDTF">2018-01-04T01:40:48Z</dcterms:created>
  <dcterms:modified xsi:type="dcterms:W3CDTF">2018-03-21T01:03:31Z</dcterms:modified>
</cp:coreProperties>
</file>